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28600" y="1325880"/>
            <a:ext cx="7315200" cy="1136650"/>
          </a:xfrm>
          <a:custGeom>
            <a:avLst/>
            <a:gdLst/>
            <a:ahLst/>
            <a:cxnLst/>
            <a:rect l="l" t="t" r="r" b="b"/>
            <a:pathLst>
              <a:path w="7315200" h="1136650">
                <a:moveTo>
                  <a:pt x="4876203" y="0"/>
                </a:moveTo>
                <a:lnTo>
                  <a:pt x="0" y="0"/>
                </a:lnTo>
                <a:lnTo>
                  <a:pt x="0" y="134239"/>
                </a:lnTo>
                <a:lnTo>
                  <a:pt x="4873155" y="134239"/>
                </a:lnTo>
                <a:lnTo>
                  <a:pt x="5111320" y="146018"/>
                </a:lnTo>
                <a:lnTo>
                  <a:pt x="5255559" y="155684"/>
                </a:lnTo>
                <a:lnTo>
                  <a:pt x="5356500" y="164214"/>
                </a:lnTo>
                <a:lnTo>
                  <a:pt x="5460709" y="174842"/>
                </a:lnTo>
                <a:lnTo>
                  <a:pt x="5513890" y="181059"/>
                </a:lnTo>
                <a:lnTo>
                  <a:pt x="5567708" y="187938"/>
                </a:lnTo>
                <a:lnTo>
                  <a:pt x="5622105" y="195526"/>
                </a:lnTo>
                <a:lnTo>
                  <a:pt x="5677020" y="203869"/>
                </a:lnTo>
                <a:lnTo>
                  <a:pt x="5732393" y="213013"/>
                </a:lnTo>
                <a:lnTo>
                  <a:pt x="5788165" y="223004"/>
                </a:lnTo>
                <a:lnTo>
                  <a:pt x="5844277" y="233888"/>
                </a:lnTo>
                <a:lnTo>
                  <a:pt x="5900667" y="245712"/>
                </a:lnTo>
                <a:lnTo>
                  <a:pt x="5957277" y="258521"/>
                </a:lnTo>
                <a:lnTo>
                  <a:pt x="6010433" y="271463"/>
                </a:lnTo>
                <a:lnTo>
                  <a:pt x="6062806" y="285134"/>
                </a:lnTo>
                <a:lnTo>
                  <a:pt x="6114380" y="299527"/>
                </a:lnTo>
                <a:lnTo>
                  <a:pt x="6165134" y="314635"/>
                </a:lnTo>
                <a:lnTo>
                  <a:pt x="6215051" y="330451"/>
                </a:lnTo>
                <a:lnTo>
                  <a:pt x="6264111" y="346970"/>
                </a:lnTo>
                <a:lnTo>
                  <a:pt x="6312296" y="364184"/>
                </a:lnTo>
                <a:lnTo>
                  <a:pt x="6359588" y="382086"/>
                </a:lnTo>
                <a:lnTo>
                  <a:pt x="6405967" y="400671"/>
                </a:lnTo>
                <a:lnTo>
                  <a:pt x="6451416" y="419931"/>
                </a:lnTo>
                <a:lnTo>
                  <a:pt x="6495915" y="439860"/>
                </a:lnTo>
                <a:lnTo>
                  <a:pt x="6539445" y="460451"/>
                </a:lnTo>
                <a:lnTo>
                  <a:pt x="6588568" y="485079"/>
                </a:lnTo>
                <a:lnTo>
                  <a:pt x="6636650" y="510707"/>
                </a:lnTo>
                <a:lnTo>
                  <a:pt x="6683674" y="537324"/>
                </a:lnTo>
                <a:lnTo>
                  <a:pt x="6729622" y="564918"/>
                </a:lnTo>
                <a:lnTo>
                  <a:pt x="6774479" y="593477"/>
                </a:lnTo>
                <a:lnTo>
                  <a:pt x="6818228" y="622990"/>
                </a:lnTo>
                <a:lnTo>
                  <a:pt x="6860851" y="653444"/>
                </a:lnTo>
                <a:lnTo>
                  <a:pt x="6902332" y="684829"/>
                </a:lnTo>
                <a:lnTo>
                  <a:pt x="6942655" y="717131"/>
                </a:lnTo>
                <a:lnTo>
                  <a:pt x="6981801" y="750340"/>
                </a:lnTo>
                <a:lnTo>
                  <a:pt x="7019756" y="784443"/>
                </a:lnTo>
                <a:lnTo>
                  <a:pt x="7056501" y="819429"/>
                </a:lnTo>
                <a:lnTo>
                  <a:pt x="7057593" y="820496"/>
                </a:lnTo>
                <a:lnTo>
                  <a:pt x="7058710" y="821537"/>
                </a:lnTo>
                <a:lnTo>
                  <a:pt x="7091856" y="853621"/>
                </a:lnTo>
                <a:lnTo>
                  <a:pt x="7124221" y="887033"/>
                </a:lnTo>
                <a:lnTo>
                  <a:pt x="7155782" y="921736"/>
                </a:lnTo>
                <a:lnTo>
                  <a:pt x="7186516" y="957694"/>
                </a:lnTo>
                <a:lnTo>
                  <a:pt x="7216400" y="994873"/>
                </a:lnTo>
                <a:lnTo>
                  <a:pt x="7245411" y="1033235"/>
                </a:lnTo>
                <a:lnTo>
                  <a:pt x="7273525" y="1072747"/>
                </a:lnTo>
                <a:lnTo>
                  <a:pt x="7300718" y="1113370"/>
                </a:lnTo>
                <a:lnTo>
                  <a:pt x="7315200" y="1136375"/>
                </a:lnTo>
                <a:lnTo>
                  <a:pt x="7315200" y="903128"/>
                </a:lnTo>
                <a:lnTo>
                  <a:pt x="7258999" y="835540"/>
                </a:lnTo>
                <a:lnTo>
                  <a:pt x="7224042" y="797051"/>
                </a:lnTo>
                <a:lnTo>
                  <a:pt x="7187907" y="759726"/>
                </a:lnTo>
                <a:lnTo>
                  <a:pt x="7150595" y="723607"/>
                </a:lnTo>
                <a:lnTo>
                  <a:pt x="7109753" y="684742"/>
                </a:lnTo>
                <a:lnTo>
                  <a:pt x="7068068" y="647340"/>
                </a:lnTo>
                <a:lnTo>
                  <a:pt x="7025580" y="611372"/>
                </a:lnTo>
                <a:lnTo>
                  <a:pt x="6982330" y="576810"/>
                </a:lnTo>
                <a:lnTo>
                  <a:pt x="6938360" y="543623"/>
                </a:lnTo>
                <a:lnTo>
                  <a:pt x="6893710" y="511783"/>
                </a:lnTo>
                <a:lnTo>
                  <a:pt x="6848420" y="481260"/>
                </a:lnTo>
                <a:lnTo>
                  <a:pt x="6802533" y="452026"/>
                </a:lnTo>
                <a:lnTo>
                  <a:pt x="6756088" y="424050"/>
                </a:lnTo>
                <a:lnTo>
                  <a:pt x="6709126" y="397304"/>
                </a:lnTo>
                <a:lnTo>
                  <a:pt x="6661689" y="371759"/>
                </a:lnTo>
                <a:lnTo>
                  <a:pt x="6613817" y="347384"/>
                </a:lnTo>
                <a:lnTo>
                  <a:pt x="6565551" y="324152"/>
                </a:lnTo>
                <a:lnTo>
                  <a:pt x="6516933" y="302032"/>
                </a:lnTo>
                <a:lnTo>
                  <a:pt x="6468001" y="280996"/>
                </a:lnTo>
                <a:lnTo>
                  <a:pt x="6418799" y="261013"/>
                </a:lnTo>
                <a:lnTo>
                  <a:pt x="6369366" y="242056"/>
                </a:lnTo>
                <a:lnTo>
                  <a:pt x="6319743" y="224094"/>
                </a:lnTo>
                <a:lnTo>
                  <a:pt x="6269972" y="207099"/>
                </a:lnTo>
                <a:lnTo>
                  <a:pt x="6220093" y="191041"/>
                </a:lnTo>
                <a:lnTo>
                  <a:pt x="6170146" y="175890"/>
                </a:lnTo>
                <a:lnTo>
                  <a:pt x="6120174" y="161619"/>
                </a:lnTo>
                <a:lnTo>
                  <a:pt x="6070216" y="148196"/>
                </a:lnTo>
                <a:lnTo>
                  <a:pt x="6020314" y="135594"/>
                </a:lnTo>
                <a:lnTo>
                  <a:pt x="5970508" y="123783"/>
                </a:lnTo>
                <a:lnTo>
                  <a:pt x="5920839" y="112734"/>
                </a:lnTo>
                <a:lnTo>
                  <a:pt x="5871348" y="102417"/>
                </a:lnTo>
                <a:lnTo>
                  <a:pt x="5822077" y="92803"/>
                </a:lnTo>
                <a:lnTo>
                  <a:pt x="5773065" y="83863"/>
                </a:lnTo>
                <a:lnTo>
                  <a:pt x="5724354" y="75568"/>
                </a:lnTo>
                <a:lnTo>
                  <a:pt x="5675984" y="67888"/>
                </a:lnTo>
                <a:lnTo>
                  <a:pt x="5627997" y="60794"/>
                </a:lnTo>
                <a:lnTo>
                  <a:pt x="5533334" y="48248"/>
                </a:lnTo>
                <a:lnTo>
                  <a:pt x="5440690" y="37696"/>
                </a:lnTo>
                <a:lnTo>
                  <a:pt x="5350393" y="28903"/>
                </a:lnTo>
                <a:lnTo>
                  <a:pt x="5220064" y="18502"/>
                </a:lnTo>
                <a:lnTo>
                  <a:pt x="5019213" y="6651"/>
                </a:lnTo>
                <a:lnTo>
                  <a:pt x="4876203" y="0"/>
                </a:lnTo>
                <a:close/>
              </a:path>
            </a:pathLst>
          </a:custGeom>
          <a:solidFill>
            <a:srgbClr val="0076C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455206" y="5054029"/>
            <a:ext cx="2415540" cy="127000"/>
          </a:xfrm>
          <a:custGeom>
            <a:avLst/>
            <a:gdLst/>
            <a:ahLst/>
            <a:cxnLst/>
            <a:rect l="l" t="t" r="r" b="b"/>
            <a:pathLst>
              <a:path w="2415540" h="127000">
                <a:moveTo>
                  <a:pt x="0" y="127000"/>
                </a:moveTo>
                <a:lnTo>
                  <a:pt x="2415476" y="127000"/>
                </a:lnTo>
                <a:lnTo>
                  <a:pt x="2415476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15D3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040594" y="741986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396" y="0"/>
                </a:moveTo>
                <a:lnTo>
                  <a:pt x="7277" y="0"/>
                </a:lnTo>
                <a:lnTo>
                  <a:pt x="0" y="6629"/>
                </a:lnTo>
                <a:lnTo>
                  <a:pt x="0" y="24650"/>
                </a:lnTo>
                <a:lnTo>
                  <a:pt x="7277" y="31292"/>
                </a:lnTo>
                <a:lnTo>
                  <a:pt x="24396" y="31292"/>
                </a:lnTo>
                <a:lnTo>
                  <a:pt x="27239" y="28689"/>
                </a:lnTo>
                <a:lnTo>
                  <a:pt x="8724" y="28689"/>
                </a:lnTo>
                <a:lnTo>
                  <a:pt x="3162" y="23126"/>
                </a:lnTo>
                <a:lnTo>
                  <a:pt x="3162" y="8204"/>
                </a:lnTo>
                <a:lnTo>
                  <a:pt x="8724" y="2603"/>
                </a:lnTo>
                <a:lnTo>
                  <a:pt x="27244" y="2603"/>
                </a:lnTo>
                <a:lnTo>
                  <a:pt x="24396" y="0"/>
                </a:lnTo>
                <a:close/>
              </a:path>
              <a:path w="31750" h="31750">
                <a:moveTo>
                  <a:pt x="27244" y="2603"/>
                </a:moveTo>
                <a:lnTo>
                  <a:pt x="22961" y="2603"/>
                </a:lnTo>
                <a:lnTo>
                  <a:pt x="28536" y="8204"/>
                </a:lnTo>
                <a:lnTo>
                  <a:pt x="28536" y="23126"/>
                </a:lnTo>
                <a:lnTo>
                  <a:pt x="22961" y="28689"/>
                </a:lnTo>
                <a:lnTo>
                  <a:pt x="27239" y="28689"/>
                </a:lnTo>
                <a:lnTo>
                  <a:pt x="31648" y="24650"/>
                </a:lnTo>
                <a:lnTo>
                  <a:pt x="31648" y="6629"/>
                </a:lnTo>
                <a:lnTo>
                  <a:pt x="27244" y="2603"/>
                </a:lnTo>
                <a:close/>
              </a:path>
              <a:path w="31750" h="31750">
                <a:moveTo>
                  <a:pt x="20980" y="6629"/>
                </a:moveTo>
                <a:lnTo>
                  <a:pt x="9855" y="6629"/>
                </a:lnTo>
                <a:lnTo>
                  <a:pt x="9855" y="24650"/>
                </a:lnTo>
                <a:lnTo>
                  <a:pt x="12598" y="24650"/>
                </a:lnTo>
                <a:lnTo>
                  <a:pt x="12598" y="16840"/>
                </a:lnTo>
                <a:lnTo>
                  <a:pt x="18492" y="16840"/>
                </a:lnTo>
                <a:lnTo>
                  <a:pt x="18402" y="16700"/>
                </a:lnTo>
                <a:lnTo>
                  <a:pt x="21043" y="16382"/>
                </a:lnTo>
                <a:lnTo>
                  <a:pt x="23063" y="14998"/>
                </a:lnTo>
                <a:lnTo>
                  <a:pt x="23063" y="14554"/>
                </a:lnTo>
                <a:lnTo>
                  <a:pt x="12598" y="14554"/>
                </a:lnTo>
                <a:lnTo>
                  <a:pt x="12598" y="8953"/>
                </a:lnTo>
                <a:lnTo>
                  <a:pt x="23063" y="8953"/>
                </a:lnTo>
                <a:lnTo>
                  <a:pt x="23063" y="8204"/>
                </a:lnTo>
                <a:lnTo>
                  <a:pt x="20980" y="6629"/>
                </a:lnTo>
                <a:close/>
              </a:path>
              <a:path w="31750" h="31750">
                <a:moveTo>
                  <a:pt x="18492" y="16840"/>
                </a:moveTo>
                <a:lnTo>
                  <a:pt x="15722" y="16840"/>
                </a:lnTo>
                <a:lnTo>
                  <a:pt x="20459" y="24650"/>
                </a:lnTo>
                <a:lnTo>
                  <a:pt x="23545" y="24650"/>
                </a:lnTo>
                <a:lnTo>
                  <a:pt x="18492" y="16840"/>
                </a:lnTo>
                <a:close/>
              </a:path>
              <a:path w="31750" h="31750">
                <a:moveTo>
                  <a:pt x="23063" y="8953"/>
                </a:moveTo>
                <a:lnTo>
                  <a:pt x="18186" y="8953"/>
                </a:lnTo>
                <a:lnTo>
                  <a:pt x="20256" y="9347"/>
                </a:lnTo>
                <a:lnTo>
                  <a:pt x="20256" y="14401"/>
                </a:lnTo>
                <a:lnTo>
                  <a:pt x="18161" y="14554"/>
                </a:lnTo>
                <a:lnTo>
                  <a:pt x="23063" y="14554"/>
                </a:lnTo>
                <a:lnTo>
                  <a:pt x="23063" y="8953"/>
                </a:lnTo>
                <a:close/>
              </a:path>
            </a:pathLst>
          </a:custGeom>
          <a:solidFill>
            <a:srgbClr val="0076C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336230" y="741986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447" y="0"/>
                </a:moveTo>
                <a:lnTo>
                  <a:pt x="7289" y="0"/>
                </a:lnTo>
                <a:lnTo>
                  <a:pt x="0" y="6629"/>
                </a:lnTo>
                <a:lnTo>
                  <a:pt x="0" y="24650"/>
                </a:lnTo>
                <a:lnTo>
                  <a:pt x="7289" y="31292"/>
                </a:lnTo>
                <a:lnTo>
                  <a:pt x="24447" y="31292"/>
                </a:lnTo>
                <a:lnTo>
                  <a:pt x="27294" y="28689"/>
                </a:lnTo>
                <a:lnTo>
                  <a:pt x="8750" y="28689"/>
                </a:lnTo>
                <a:lnTo>
                  <a:pt x="3187" y="23126"/>
                </a:lnTo>
                <a:lnTo>
                  <a:pt x="3187" y="8204"/>
                </a:lnTo>
                <a:lnTo>
                  <a:pt x="8750" y="2603"/>
                </a:lnTo>
                <a:lnTo>
                  <a:pt x="27300" y="2603"/>
                </a:lnTo>
                <a:lnTo>
                  <a:pt x="24447" y="0"/>
                </a:lnTo>
                <a:close/>
              </a:path>
              <a:path w="31750" h="31750">
                <a:moveTo>
                  <a:pt x="27300" y="2603"/>
                </a:moveTo>
                <a:lnTo>
                  <a:pt x="22986" y="2603"/>
                </a:lnTo>
                <a:lnTo>
                  <a:pt x="28549" y="8204"/>
                </a:lnTo>
                <a:lnTo>
                  <a:pt x="28549" y="23126"/>
                </a:lnTo>
                <a:lnTo>
                  <a:pt x="22986" y="28689"/>
                </a:lnTo>
                <a:lnTo>
                  <a:pt x="27294" y="28689"/>
                </a:lnTo>
                <a:lnTo>
                  <a:pt x="31711" y="24650"/>
                </a:lnTo>
                <a:lnTo>
                  <a:pt x="31711" y="6629"/>
                </a:lnTo>
                <a:lnTo>
                  <a:pt x="27300" y="2603"/>
                </a:lnTo>
                <a:close/>
              </a:path>
              <a:path w="31750" h="31750">
                <a:moveTo>
                  <a:pt x="21005" y="6629"/>
                </a:moveTo>
                <a:lnTo>
                  <a:pt x="9880" y="6629"/>
                </a:lnTo>
                <a:lnTo>
                  <a:pt x="9880" y="24650"/>
                </a:lnTo>
                <a:lnTo>
                  <a:pt x="12598" y="24650"/>
                </a:lnTo>
                <a:lnTo>
                  <a:pt x="12598" y="16840"/>
                </a:lnTo>
                <a:lnTo>
                  <a:pt x="18530" y="16840"/>
                </a:lnTo>
                <a:lnTo>
                  <a:pt x="18440" y="16700"/>
                </a:lnTo>
                <a:lnTo>
                  <a:pt x="21043" y="16382"/>
                </a:lnTo>
                <a:lnTo>
                  <a:pt x="23088" y="14998"/>
                </a:lnTo>
                <a:lnTo>
                  <a:pt x="23088" y="14554"/>
                </a:lnTo>
                <a:lnTo>
                  <a:pt x="12598" y="14554"/>
                </a:lnTo>
                <a:lnTo>
                  <a:pt x="12598" y="8953"/>
                </a:lnTo>
                <a:lnTo>
                  <a:pt x="23088" y="8953"/>
                </a:lnTo>
                <a:lnTo>
                  <a:pt x="23088" y="8204"/>
                </a:lnTo>
                <a:lnTo>
                  <a:pt x="21005" y="6629"/>
                </a:lnTo>
                <a:close/>
              </a:path>
              <a:path w="31750" h="31750">
                <a:moveTo>
                  <a:pt x="18530" y="16840"/>
                </a:moveTo>
                <a:lnTo>
                  <a:pt x="15747" y="16840"/>
                </a:lnTo>
                <a:lnTo>
                  <a:pt x="20523" y="24650"/>
                </a:lnTo>
                <a:lnTo>
                  <a:pt x="23571" y="24650"/>
                </a:lnTo>
                <a:lnTo>
                  <a:pt x="18530" y="16840"/>
                </a:lnTo>
                <a:close/>
              </a:path>
              <a:path w="31750" h="31750">
                <a:moveTo>
                  <a:pt x="23088" y="8953"/>
                </a:moveTo>
                <a:lnTo>
                  <a:pt x="18211" y="8953"/>
                </a:lnTo>
                <a:lnTo>
                  <a:pt x="20256" y="9347"/>
                </a:lnTo>
                <a:lnTo>
                  <a:pt x="20256" y="14401"/>
                </a:lnTo>
                <a:lnTo>
                  <a:pt x="18211" y="14554"/>
                </a:lnTo>
                <a:lnTo>
                  <a:pt x="23088" y="14554"/>
                </a:lnTo>
                <a:lnTo>
                  <a:pt x="23088" y="8953"/>
                </a:lnTo>
                <a:close/>
              </a:path>
            </a:pathLst>
          </a:custGeom>
          <a:solidFill>
            <a:srgbClr val="0076C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802195" y="457199"/>
            <a:ext cx="608965" cy="318135"/>
          </a:xfrm>
          <a:custGeom>
            <a:avLst/>
            <a:gdLst/>
            <a:ahLst/>
            <a:cxnLst/>
            <a:rect l="l" t="t" r="r" b="b"/>
            <a:pathLst>
              <a:path w="608965" h="318134">
                <a:moveTo>
                  <a:pt x="310730" y="89865"/>
                </a:moveTo>
                <a:lnTo>
                  <a:pt x="224256" y="89865"/>
                </a:lnTo>
                <a:lnTo>
                  <a:pt x="224256" y="3505"/>
                </a:lnTo>
                <a:lnTo>
                  <a:pt x="86487" y="3505"/>
                </a:lnTo>
                <a:lnTo>
                  <a:pt x="86487" y="89865"/>
                </a:lnTo>
                <a:lnTo>
                  <a:pt x="0" y="89865"/>
                </a:lnTo>
                <a:lnTo>
                  <a:pt x="0" y="228295"/>
                </a:lnTo>
                <a:lnTo>
                  <a:pt x="86487" y="228295"/>
                </a:lnTo>
                <a:lnTo>
                  <a:pt x="86487" y="314655"/>
                </a:lnTo>
                <a:lnTo>
                  <a:pt x="224256" y="314655"/>
                </a:lnTo>
                <a:lnTo>
                  <a:pt x="224256" y="228295"/>
                </a:lnTo>
                <a:lnTo>
                  <a:pt x="310730" y="228295"/>
                </a:lnTo>
                <a:lnTo>
                  <a:pt x="310730" y="89865"/>
                </a:lnTo>
                <a:close/>
              </a:path>
              <a:path w="608965" h="318134">
                <a:moveTo>
                  <a:pt x="608545" y="81457"/>
                </a:moveTo>
                <a:lnTo>
                  <a:pt x="602894" y="37490"/>
                </a:lnTo>
                <a:lnTo>
                  <a:pt x="589737" y="0"/>
                </a:lnTo>
                <a:lnTo>
                  <a:pt x="564019" y="11277"/>
                </a:lnTo>
                <a:lnTo>
                  <a:pt x="537743" y="19354"/>
                </a:lnTo>
                <a:lnTo>
                  <a:pt x="510374" y="24231"/>
                </a:lnTo>
                <a:lnTo>
                  <a:pt x="481431" y="25908"/>
                </a:lnTo>
                <a:lnTo>
                  <a:pt x="452475" y="24333"/>
                </a:lnTo>
                <a:lnTo>
                  <a:pt x="425119" y="19443"/>
                </a:lnTo>
                <a:lnTo>
                  <a:pt x="398843" y="11315"/>
                </a:lnTo>
                <a:lnTo>
                  <a:pt x="373138" y="0"/>
                </a:lnTo>
                <a:lnTo>
                  <a:pt x="359943" y="37490"/>
                </a:lnTo>
                <a:lnTo>
                  <a:pt x="354304" y="81457"/>
                </a:lnTo>
                <a:lnTo>
                  <a:pt x="356501" y="128371"/>
                </a:lnTo>
                <a:lnTo>
                  <a:pt x="366839" y="174688"/>
                </a:lnTo>
                <a:lnTo>
                  <a:pt x="384213" y="216776"/>
                </a:lnTo>
                <a:lnTo>
                  <a:pt x="408736" y="255587"/>
                </a:lnTo>
                <a:lnTo>
                  <a:pt x="440956" y="289763"/>
                </a:lnTo>
                <a:lnTo>
                  <a:pt x="481431" y="317969"/>
                </a:lnTo>
                <a:lnTo>
                  <a:pt x="521919" y="289763"/>
                </a:lnTo>
                <a:lnTo>
                  <a:pt x="554139" y="255587"/>
                </a:lnTo>
                <a:lnTo>
                  <a:pt x="578662" y="216776"/>
                </a:lnTo>
                <a:lnTo>
                  <a:pt x="596036" y="174688"/>
                </a:lnTo>
                <a:lnTo>
                  <a:pt x="606361" y="128371"/>
                </a:lnTo>
                <a:lnTo>
                  <a:pt x="608545" y="81457"/>
                </a:lnTo>
                <a:close/>
              </a:path>
            </a:pathLst>
          </a:custGeom>
          <a:solidFill>
            <a:srgbClr val="0076C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457092" y="881173"/>
            <a:ext cx="93827" cy="938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578054" y="881174"/>
            <a:ext cx="90068" cy="938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89207" y="879836"/>
            <a:ext cx="71437" cy="964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784833" y="879836"/>
            <a:ext cx="71437" cy="964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877511" y="881174"/>
            <a:ext cx="90068" cy="938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1096416" y="881173"/>
            <a:ext cx="80416" cy="938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987577" y="879828"/>
            <a:ext cx="79883" cy="965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1208653" y="881173"/>
            <a:ext cx="76136" cy="9516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1311297" y="879836"/>
            <a:ext cx="71437" cy="9649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1413159" y="881166"/>
            <a:ext cx="67017" cy="938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1506858" y="881178"/>
            <a:ext cx="67017" cy="9381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1597218" y="881178"/>
            <a:ext cx="67017" cy="9381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1684606" y="879836"/>
            <a:ext cx="71437" cy="9649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0" i="0">
                <a:solidFill>
                  <a:srgbClr val="F15D3E"/>
                </a:solidFill>
                <a:latin typeface="Bebas Neue"/>
                <a:cs typeface="Bebas Neu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0" i="0">
                <a:solidFill>
                  <a:srgbClr val="F15D3E"/>
                </a:solidFill>
                <a:latin typeface="Bebas Neue"/>
                <a:cs typeface="Bebas Neu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0" i="0">
                <a:solidFill>
                  <a:srgbClr val="F15D3E"/>
                </a:solidFill>
                <a:latin typeface="Bebas Neue"/>
                <a:cs typeface="Bebas Neu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398" y="1782869"/>
            <a:ext cx="6883603" cy="1506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300" b="0" i="0">
                <a:solidFill>
                  <a:srgbClr val="F15D3E"/>
                </a:solidFill>
                <a:latin typeface="Bebas Neue"/>
                <a:cs typeface="Bebas Neu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pp.member.virginpulse.com/welcome.html?userToken=jEWvmVEPIHcx4EfSx%2F0eL%2BIFJjr1Q8CnwWQ6Gp7%2FD3XHW17xJ7EPgMKbjUEcSj5k&amp;sponsorId=3425024&amp;language=en-US" TargetMode="External"/><Relationship Id="rId3" Type="http://schemas.openxmlformats.org/officeDocument/2006/relationships/image" Target="../media/image12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9513010"/>
            <a:ext cx="3458210" cy="101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>
                <a:solidFill>
                  <a:srgbClr val="4C4D4F"/>
                </a:solidFill>
                <a:latin typeface="DMSans-Medium"/>
                <a:cs typeface="DMSans-Medium"/>
              </a:rPr>
              <a:t>Blue </a:t>
            </a:r>
            <a:r>
              <a:rPr dirty="0" sz="500" spc="-5">
                <a:solidFill>
                  <a:srgbClr val="4C4D4F"/>
                </a:solidFill>
                <a:latin typeface="DMSans-Medium"/>
                <a:cs typeface="DMSans-Medium"/>
              </a:rPr>
              <a:t>Cross </a:t>
            </a:r>
            <a:r>
              <a:rPr dirty="0" sz="500">
                <a:solidFill>
                  <a:srgbClr val="4C4D4F"/>
                </a:solidFill>
                <a:latin typeface="DMSans-Medium"/>
                <a:cs typeface="DMSans-Medium"/>
              </a:rPr>
              <a:t>Blue Shield of </a:t>
            </a:r>
            <a:r>
              <a:rPr dirty="0" sz="500" spc="-5">
                <a:solidFill>
                  <a:srgbClr val="4C4D4F"/>
                </a:solidFill>
                <a:latin typeface="DMSans-Medium"/>
                <a:cs typeface="DMSans-Medium"/>
              </a:rPr>
              <a:t>Massachusetts </a:t>
            </a:r>
            <a:r>
              <a:rPr dirty="0" sz="500">
                <a:solidFill>
                  <a:srgbClr val="4C4D4F"/>
                </a:solidFill>
                <a:latin typeface="DMSans-Medium"/>
                <a:cs typeface="DMSans-Medium"/>
              </a:rPr>
              <a:t>is an Independent Licensee of the Blue </a:t>
            </a:r>
            <a:r>
              <a:rPr dirty="0" sz="500" spc="-5">
                <a:solidFill>
                  <a:srgbClr val="4C4D4F"/>
                </a:solidFill>
                <a:latin typeface="DMSans-Medium"/>
                <a:cs typeface="DMSans-Medium"/>
              </a:rPr>
              <a:t>Cross </a:t>
            </a:r>
            <a:r>
              <a:rPr dirty="0" sz="500">
                <a:solidFill>
                  <a:srgbClr val="4C4D4F"/>
                </a:solidFill>
                <a:latin typeface="DMSans-Medium"/>
                <a:cs typeface="DMSans-Medium"/>
              </a:rPr>
              <a:t>and Blue Shield</a:t>
            </a:r>
            <a:r>
              <a:rPr dirty="0" sz="500" spc="50">
                <a:solidFill>
                  <a:srgbClr val="4C4D4F"/>
                </a:solidFill>
                <a:latin typeface="DMSans-Medium"/>
                <a:cs typeface="DMSans-Medium"/>
              </a:rPr>
              <a:t> </a:t>
            </a:r>
            <a:r>
              <a:rPr dirty="0" sz="500" spc="-5">
                <a:solidFill>
                  <a:srgbClr val="4C4D4F"/>
                </a:solidFill>
                <a:latin typeface="DMSans-Medium"/>
                <a:cs typeface="DMSans-Medium"/>
              </a:rPr>
              <a:t>Association.</a:t>
            </a:r>
            <a:endParaRPr sz="500">
              <a:latin typeface="DMSans-Medium"/>
              <a:cs typeface="DMSans-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398" y="1782869"/>
            <a:ext cx="3320415" cy="1506220"/>
          </a:xfrm>
          <a:prstGeom prst="rect"/>
        </p:spPr>
        <p:txBody>
          <a:bodyPr wrap="square" lIns="0" tIns="147320" rIns="0" bIns="0" rtlCol="0" vert="horz">
            <a:spAutoFit/>
          </a:bodyPr>
          <a:lstStyle/>
          <a:p>
            <a:pPr marL="12700" marR="5080">
              <a:lnSpc>
                <a:spcPts val="5300"/>
              </a:lnSpc>
              <a:spcBef>
                <a:spcPts val="1160"/>
              </a:spcBef>
            </a:pPr>
            <a:r>
              <a:rPr dirty="0" spc="-20"/>
              <a:t>Walk </a:t>
            </a:r>
            <a:r>
              <a:rPr dirty="0" spc="-25"/>
              <a:t>Your</a:t>
            </a:r>
            <a:r>
              <a:rPr dirty="0" spc="-65"/>
              <a:t> </a:t>
            </a:r>
            <a:r>
              <a:rPr dirty="0" spc="-110"/>
              <a:t>Way  </a:t>
            </a:r>
            <a:r>
              <a:rPr dirty="0" spc="-15"/>
              <a:t>to</a:t>
            </a:r>
            <a:r>
              <a:rPr dirty="0" spc="-10"/>
              <a:t> </a:t>
            </a:r>
            <a:r>
              <a:rPr dirty="0" spc="-15"/>
              <a:t>Rewards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55452" y="7757185"/>
            <a:ext cx="6858000" cy="941705"/>
            <a:chOff x="455452" y="7757185"/>
            <a:chExt cx="6858000" cy="941705"/>
          </a:xfrm>
        </p:grpSpPr>
        <p:sp>
          <p:nvSpPr>
            <p:cNvPr id="5" name="object 5"/>
            <p:cNvSpPr/>
            <p:nvPr/>
          </p:nvSpPr>
          <p:spPr>
            <a:xfrm>
              <a:off x="461802" y="7942961"/>
              <a:ext cx="6845300" cy="749300"/>
            </a:xfrm>
            <a:custGeom>
              <a:avLst/>
              <a:gdLst/>
              <a:ahLst/>
              <a:cxnLst/>
              <a:rect l="l" t="t" r="r" b="b"/>
              <a:pathLst>
                <a:path w="6845300" h="749300">
                  <a:moveTo>
                    <a:pt x="2741980" y="0"/>
                  </a:moveTo>
                  <a:lnTo>
                    <a:pt x="0" y="0"/>
                  </a:lnTo>
                  <a:lnTo>
                    <a:pt x="0" y="749299"/>
                  </a:lnTo>
                  <a:lnTo>
                    <a:pt x="6845300" y="749299"/>
                  </a:lnTo>
                  <a:lnTo>
                    <a:pt x="6845300" y="0"/>
                  </a:lnTo>
                  <a:lnTo>
                    <a:pt x="4053814" y="0"/>
                  </a:lnTo>
                </a:path>
              </a:pathLst>
            </a:custGeom>
            <a:ln w="12700">
              <a:solidFill>
                <a:srgbClr val="0076C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188500" y="7757185"/>
              <a:ext cx="1353820" cy="371475"/>
            </a:xfrm>
            <a:custGeom>
              <a:avLst/>
              <a:gdLst/>
              <a:ahLst/>
              <a:cxnLst/>
              <a:rect l="l" t="t" r="r" b="b"/>
              <a:pathLst>
                <a:path w="1353820" h="371475">
                  <a:moveTo>
                    <a:pt x="1353312" y="0"/>
                  </a:moveTo>
                  <a:lnTo>
                    <a:pt x="0" y="0"/>
                  </a:lnTo>
                  <a:lnTo>
                    <a:pt x="0" y="371170"/>
                  </a:lnTo>
                  <a:lnTo>
                    <a:pt x="1353312" y="371170"/>
                  </a:lnTo>
                  <a:lnTo>
                    <a:pt x="13533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789940" y="7773967"/>
            <a:ext cx="6226175" cy="7308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67310">
              <a:lnSpc>
                <a:spcPct val="100000"/>
              </a:lnSpc>
              <a:spcBef>
                <a:spcPts val="100"/>
              </a:spcBef>
            </a:pPr>
            <a:r>
              <a:rPr dirty="0" sz="1600" spc="35">
                <a:solidFill>
                  <a:srgbClr val="4C4D4F"/>
                </a:solidFill>
                <a:latin typeface="CrimsonPro-ExtraLight"/>
                <a:cs typeface="CrimsonPro-ExtraLight"/>
              </a:rPr>
              <a:t>Sign</a:t>
            </a:r>
            <a:r>
              <a:rPr dirty="0" sz="1600" spc="-5">
                <a:solidFill>
                  <a:srgbClr val="4C4D4F"/>
                </a:solidFill>
                <a:latin typeface="CrimsonPro-ExtraLight"/>
                <a:cs typeface="CrimsonPro-ExtraLight"/>
              </a:rPr>
              <a:t> </a:t>
            </a:r>
            <a:r>
              <a:rPr dirty="0" sz="1600" spc="35">
                <a:solidFill>
                  <a:srgbClr val="4C4D4F"/>
                </a:solidFill>
                <a:latin typeface="CrimsonPro-ExtraLight"/>
                <a:cs typeface="CrimsonPro-ExtraLight"/>
              </a:rPr>
              <a:t>Up</a:t>
            </a:r>
            <a:endParaRPr sz="1600">
              <a:latin typeface="CrimsonPro-ExtraLight"/>
              <a:cs typeface="CrimsonPro-ExtraLight"/>
            </a:endParaRPr>
          </a:p>
          <a:p>
            <a:pPr algn="ctr" marR="29209">
              <a:lnSpc>
                <a:spcPct val="100000"/>
              </a:lnSpc>
              <a:spcBef>
                <a:spcPts val="815"/>
              </a:spcBef>
            </a:pPr>
            <a:r>
              <a:rPr dirty="0" sz="1100">
                <a:solidFill>
                  <a:srgbClr val="4C4D4F"/>
                </a:solidFill>
                <a:latin typeface="DM Sans"/>
                <a:cs typeface="DM Sans"/>
              </a:rPr>
              <a:t>Sign in or </a:t>
            </a:r>
            <a:r>
              <a:rPr dirty="0" sz="1100" spc="-10">
                <a:solidFill>
                  <a:srgbClr val="4C4D4F"/>
                </a:solidFill>
                <a:latin typeface="DM Sans"/>
                <a:cs typeface="DM Sans"/>
              </a:rPr>
              <a:t>register for </a:t>
            </a:r>
            <a:r>
              <a:rPr dirty="0" sz="1100">
                <a:solidFill>
                  <a:srgbClr val="4C4D4F"/>
                </a:solidFill>
                <a:latin typeface="DM Sans"/>
                <a:cs typeface="DM Sans"/>
              </a:rPr>
              <a:t>an account </a:t>
            </a:r>
            <a:r>
              <a:rPr dirty="0" sz="1100" spc="-10">
                <a:solidFill>
                  <a:srgbClr val="4C4D4F"/>
                </a:solidFill>
                <a:latin typeface="DM Sans"/>
                <a:cs typeface="DM Sans"/>
              </a:rPr>
              <a:t>at</a:t>
            </a:r>
            <a:r>
              <a:rPr dirty="0" sz="110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1100" spc="-5" b="1">
                <a:solidFill>
                  <a:srgbClr val="4C4D4F"/>
                </a:solidFill>
                <a:latin typeface="DM Sans"/>
                <a:cs typeface="DM Sans"/>
                <a:hlinkClick r:id="rId2"/>
              </a:rPr>
              <a:t>ahealthymerewards.com</a:t>
            </a:r>
            <a:r>
              <a:rPr dirty="0" sz="1100" spc="-5">
                <a:solidFill>
                  <a:srgbClr val="4C4D4F"/>
                </a:solidFill>
                <a:latin typeface="DM Sans"/>
                <a:cs typeface="DM Sans"/>
              </a:rPr>
              <a:t>.</a:t>
            </a:r>
            <a:endParaRPr sz="1100">
              <a:latin typeface="DM Sans"/>
              <a:cs typeface="DM Sans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dirty="0" sz="1100">
                <a:solidFill>
                  <a:srgbClr val="4C4D4F"/>
                </a:solidFill>
                <a:latin typeface="DM Sans"/>
                <a:cs typeface="DM Sans"/>
              </a:rPr>
              <a:t>Be </a:t>
            </a:r>
            <a:r>
              <a:rPr dirty="0" sz="1100" spc="-10">
                <a:solidFill>
                  <a:srgbClr val="4C4D4F"/>
                </a:solidFill>
                <a:latin typeface="DM Sans"/>
                <a:cs typeface="DM Sans"/>
              </a:rPr>
              <a:t>sure to </a:t>
            </a:r>
            <a:r>
              <a:rPr dirty="0" sz="1100" spc="-5">
                <a:solidFill>
                  <a:srgbClr val="4C4D4F"/>
                </a:solidFill>
                <a:latin typeface="DM Sans"/>
                <a:cs typeface="DM Sans"/>
              </a:rPr>
              <a:t>connect </a:t>
            </a:r>
            <a:r>
              <a:rPr dirty="0" sz="1100" spc="-15">
                <a:solidFill>
                  <a:srgbClr val="4C4D4F"/>
                </a:solidFill>
                <a:latin typeface="DM Sans"/>
                <a:cs typeface="DM Sans"/>
              </a:rPr>
              <a:t>your </a:t>
            </a:r>
            <a:r>
              <a:rPr dirty="0" sz="1100" spc="-5">
                <a:solidFill>
                  <a:srgbClr val="4C4D4F"/>
                </a:solidFill>
                <a:latin typeface="DM Sans"/>
                <a:cs typeface="DM Sans"/>
              </a:rPr>
              <a:t>activity </a:t>
            </a:r>
            <a:r>
              <a:rPr dirty="0" sz="1100" spc="-15">
                <a:solidFill>
                  <a:srgbClr val="4C4D4F"/>
                </a:solidFill>
                <a:latin typeface="DM Sans"/>
                <a:cs typeface="DM Sans"/>
              </a:rPr>
              <a:t>tracker. </a:t>
            </a:r>
            <a:r>
              <a:rPr dirty="0" sz="1100">
                <a:solidFill>
                  <a:srgbClr val="4C4D4F"/>
                </a:solidFill>
                <a:latin typeface="DM Sans"/>
                <a:cs typeface="DM Sans"/>
              </a:rPr>
              <a:t>The </a:t>
            </a:r>
            <a:r>
              <a:rPr dirty="0" sz="1100" spc="-10">
                <a:solidFill>
                  <a:srgbClr val="4C4D4F"/>
                </a:solidFill>
                <a:latin typeface="DM Sans"/>
                <a:cs typeface="DM Sans"/>
              </a:rPr>
              <a:t>more steps </a:t>
            </a:r>
            <a:r>
              <a:rPr dirty="0" sz="1100" spc="-20">
                <a:solidFill>
                  <a:srgbClr val="4C4D4F"/>
                </a:solidFill>
                <a:latin typeface="DM Sans"/>
                <a:cs typeface="DM Sans"/>
              </a:rPr>
              <a:t>you </a:t>
            </a:r>
            <a:r>
              <a:rPr dirty="0" sz="1100" spc="-10">
                <a:solidFill>
                  <a:srgbClr val="4C4D4F"/>
                </a:solidFill>
                <a:latin typeface="DM Sans"/>
                <a:cs typeface="DM Sans"/>
              </a:rPr>
              <a:t>log, </a:t>
            </a:r>
            <a:r>
              <a:rPr dirty="0" sz="1100">
                <a:solidFill>
                  <a:srgbClr val="4C4D4F"/>
                </a:solidFill>
                <a:latin typeface="DM Sans"/>
                <a:cs typeface="DM Sans"/>
              </a:rPr>
              <a:t>the </a:t>
            </a:r>
            <a:r>
              <a:rPr dirty="0" sz="1100" spc="-10">
                <a:solidFill>
                  <a:srgbClr val="4C4D4F"/>
                </a:solidFill>
                <a:latin typeface="DM Sans"/>
                <a:cs typeface="DM Sans"/>
              </a:rPr>
              <a:t>more </a:t>
            </a:r>
            <a:r>
              <a:rPr dirty="0" sz="1100" spc="-15">
                <a:solidFill>
                  <a:srgbClr val="4C4D4F"/>
                </a:solidFill>
                <a:latin typeface="DM Sans"/>
                <a:cs typeface="DM Sans"/>
              </a:rPr>
              <a:t>rewards </a:t>
            </a:r>
            <a:r>
              <a:rPr dirty="0" sz="1100" spc="-20">
                <a:solidFill>
                  <a:srgbClr val="4C4D4F"/>
                </a:solidFill>
                <a:latin typeface="DM Sans"/>
                <a:cs typeface="DM Sans"/>
              </a:rPr>
              <a:t>you </a:t>
            </a:r>
            <a:r>
              <a:rPr dirty="0" sz="1100">
                <a:solidFill>
                  <a:srgbClr val="4C4D4F"/>
                </a:solidFill>
                <a:latin typeface="DM Sans"/>
                <a:cs typeface="DM Sans"/>
              </a:rPr>
              <a:t>can</a:t>
            </a:r>
            <a:r>
              <a:rPr dirty="0" sz="1100" spc="2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1100">
                <a:solidFill>
                  <a:srgbClr val="4C4D4F"/>
                </a:solidFill>
                <a:latin typeface="DM Sans"/>
                <a:cs typeface="DM Sans"/>
              </a:rPr>
              <a:t>earn!</a:t>
            </a:r>
            <a:endParaRPr sz="1100">
              <a:latin typeface="DM Sans"/>
              <a:cs typeface="DM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5302" y="3695047"/>
            <a:ext cx="2089150" cy="993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910"/>
              </a:lnSpc>
              <a:spcBef>
                <a:spcPts val="100"/>
              </a:spcBef>
            </a:pPr>
            <a:r>
              <a:rPr dirty="0" sz="1600" spc="-50">
                <a:solidFill>
                  <a:srgbClr val="003763"/>
                </a:solidFill>
                <a:latin typeface="DMSans-Medium"/>
                <a:cs typeface="DMSans-Medium"/>
              </a:rPr>
              <a:t>You </a:t>
            </a:r>
            <a:r>
              <a:rPr dirty="0" sz="1600">
                <a:solidFill>
                  <a:srgbClr val="003763"/>
                </a:solidFill>
                <a:latin typeface="DMSans-Medium"/>
                <a:cs typeface="DMSans-Medium"/>
              </a:rPr>
              <a:t>can earn up</a:t>
            </a:r>
            <a:r>
              <a:rPr dirty="0" sz="1600" spc="10">
                <a:solidFill>
                  <a:srgbClr val="003763"/>
                </a:solidFill>
                <a:latin typeface="DMSans-Medium"/>
                <a:cs typeface="DMSans-Medium"/>
              </a:rPr>
              <a:t> </a:t>
            </a:r>
            <a:r>
              <a:rPr dirty="0" sz="1600" spc="-15">
                <a:solidFill>
                  <a:srgbClr val="003763"/>
                </a:solidFill>
                <a:latin typeface="DMSans-Medium"/>
                <a:cs typeface="DMSans-Medium"/>
              </a:rPr>
              <a:t>to</a:t>
            </a:r>
            <a:endParaRPr sz="1600">
              <a:latin typeface="DMSans-Medium"/>
              <a:cs typeface="DMSans-Medium"/>
            </a:endParaRPr>
          </a:p>
          <a:p>
            <a:pPr marL="12700" marR="5080">
              <a:lnSpc>
                <a:spcPts val="1900"/>
              </a:lnSpc>
              <a:spcBef>
                <a:spcPts val="70"/>
              </a:spcBef>
            </a:pPr>
            <a:r>
              <a:rPr dirty="0" sz="1600">
                <a:solidFill>
                  <a:srgbClr val="003763"/>
                </a:solidFill>
                <a:latin typeface="DMSans-Medium"/>
                <a:cs typeface="DMSans-Medium"/>
              </a:rPr>
              <a:t>$400 annually when  </a:t>
            </a:r>
            <a:r>
              <a:rPr dirty="0" sz="1600" spc="-25">
                <a:solidFill>
                  <a:srgbClr val="003763"/>
                </a:solidFill>
                <a:latin typeface="DMSans-Medium"/>
                <a:cs typeface="DMSans-Medium"/>
              </a:rPr>
              <a:t>you </a:t>
            </a:r>
            <a:r>
              <a:rPr dirty="0" sz="1600" spc="-5">
                <a:solidFill>
                  <a:srgbClr val="003763"/>
                </a:solidFill>
                <a:latin typeface="DMSans-Medium"/>
                <a:cs typeface="DMSans-Medium"/>
              </a:rPr>
              <a:t>participate </a:t>
            </a:r>
            <a:r>
              <a:rPr dirty="0" sz="1600">
                <a:solidFill>
                  <a:srgbClr val="003763"/>
                </a:solidFill>
                <a:latin typeface="DMSans-Medium"/>
                <a:cs typeface="DMSans-Medium"/>
              </a:rPr>
              <a:t>in  </a:t>
            </a:r>
            <a:r>
              <a:rPr dirty="0" sz="1600" spc="-5">
                <a:solidFill>
                  <a:srgbClr val="003763"/>
                </a:solidFill>
                <a:latin typeface="DMSans-Medium"/>
                <a:cs typeface="DMSans-Medium"/>
              </a:rPr>
              <a:t>a</a:t>
            </a:r>
            <a:r>
              <a:rPr dirty="0" sz="1600" spc="-5" b="1">
                <a:solidFill>
                  <a:srgbClr val="003763"/>
                </a:solidFill>
                <a:latin typeface="DM Sans"/>
                <a:cs typeface="DM Sans"/>
              </a:rPr>
              <a:t>healthy</a:t>
            </a:r>
            <a:r>
              <a:rPr dirty="0" sz="1600" spc="-5">
                <a:solidFill>
                  <a:srgbClr val="003763"/>
                </a:solidFill>
                <a:latin typeface="DMSans-Medium"/>
                <a:cs typeface="DMSans-Medium"/>
              </a:rPr>
              <a:t>me</a:t>
            </a:r>
            <a:r>
              <a:rPr dirty="0" sz="1600" spc="-70">
                <a:solidFill>
                  <a:srgbClr val="003763"/>
                </a:solidFill>
                <a:latin typeface="DMSans-Medium"/>
                <a:cs typeface="DMSans-Medium"/>
              </a:rPr>
              <a:t> </a:t>
            </a:r>
            <a:r>
              <a:rPr dirty="0" sz="1600" spc="-20">
                <a:solidFill>
                  <a:srgbClr val="003763"/>
                </a:solidFill>
                <a:latin typeface="DMSans-Medium"/>
                <a:cs typeface="DMSans-Medium"/>
              </a:rPr>
              <a:t>Rewards.</a:t>
            </a:r>
            <a:endParaRPr sz="1600">
              <a:latin typeface="DMSans-Medium"/>
              <a:cs typeface="DMSans-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71419" y="583869"/>
            <a:ext cx="265049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86765" marR="5080" indent="-774700">
              <a:lnSpc>
                <a:spcPct val="111100"/>
              </a:lnSpc>
              <a:spcBef>
                <a:spcPts val="100"/>
              </a:spcBef>
            </a:pPr>
            <a:r>
              <a:rPr dirty="0" sz="900">
                <a:solidFill>
                  <a:srgbClr val="4C4D4F"/>
                </a:solidFill>
                <a:latin typeface="DM Sans"/>
                <a:cs typeface="DM Sans"/>
              </a:rPr>
              <a:t>This </a:t>
            </a:r>
            <a:r>
              <a:rPr dirty="0" sz="900" spc="-10">
                <a:solidFill>
                  <a:srgbClr val="4C4D4F"/>
                </a:solidFill>
                <a:latin typeface="DM Sans"/>
                <a:cs typeface="DM Sans"/>
              </a:rPr>
              <a:t>program </a:t>
            </a:r>
            <a:r>
              <a:rPr dirty="0" sz="900">
                <a:solidFill>
                  <a:srgbClr val="4C4D4F"/>
                </a:solidFill>
                <a:latin typeface="DM Sans"/>
                <a:cs typeface="DM Sans"/>
              </a:rPr>
              <a:t>is </a:t>
            </a:r>
            <a:r>
              <a:rPr dirty="0" sz="900" spc="-5">
                <a:solidFill>
                  <a:srgbClr val="4C4D4F"/>
                </a:solidFill>
                <a:latin typeface="DM Sans"/>
                <a:cs typeface="DM Sans"/>
              </a:rPr>
              <a:t>available </a:t>
            </a:r>
            <a:r>
              <a:rPr dirty="0" sz="900" spc="-10">
                <a:solidFill>
                  <a:srgbClr val="4C4D4F"/>
                </a:solidFill>
                <a:latin typeface="DM Sans"/>
                <a:cs typeface="DM Sans"/>
              </a:rPr>
              <a:t>to </a:t>
            </a:r>
            <a:r>
              <a:rPr dirty="0" sz="900">
                <a:solidFill>
                  <a:srgbClr val="4C4D4F"/>
                </a:solidFill>
                <a:latin typeface="DM Sans"/>
                <a:cs typeface="DM Sans"/>
              </a:rPr>
              <a:t>Blue </a:t>
            </a:r>
            <a:r>
              <a:rPr dirty="0" sz="900" spc="-5">
                <a:solidFill>
                  <a:srgbClr val="4C4D4F"/>
                </a:solidFill>
                <a:latin typeface="DM Sans"/>
                <a:cs typeface="DM Sans"/>
              </a:rPr>
              <a:t>Cross </a:t>
            </a:r>
            <a:r>
              <a:rPr dirty="0" sz="900">
                <a:solidFill>
                  <a:srgbClr val="4C4D4F"/>
                </a:solidFill>
                <a:latin typeface="DM Sans"/>
                <a:cs typeface="DM Sans"/>
              </a:rPr>
              <a:t>Blue</a:t>
            </a:r>
            <a:r>
              <a:rPr dirty="0" sz="900" spc="-3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900">
                <a:solidFill>
                  <a:srgbClr val="4C4D4F"/>
                </a:solidFill>
                <a:latin typeface="DM Sans"/>
                <a:cs typeface="DM Sans"/>
              </a:rPr>
              <a:t>Shield  of </a:t>
            </a:r>
            <a:r>
              <a:rPr dirty="0" sz="900" spc="-5">
                <a:solidFill>
                  <a:srgbClr val="4C4D4F"/>
                </a:solidFill>
                <a:latin typeface="DM Sans"/>
                <a:cs typeface="DM Sans"/>
              </a:rPr>
              <a:t>Massachusetts </a:t>
            </a:r>
            <a:r>
              <a:rPr dirty="0" sz="900">
                <a:solidFill>
                  <a:srgbClr val="4C4D4F"/>
                </a:solidFill>
                <a:latin typeface="DM Sans"/>
                <a:cs typeface="DM Sans"/>
              </a:rPr>
              <a:t>subscribers</a:t>
            </a:r>
            <a:r>
              <a:rPr dirty="0" sz="900" spc="-4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900" spc="-15">
                <a:solidFill>
                  <a:srgbClr val="4C4D4F"/>
                </a:solidFill>
                <a:latin typeface="DM Sans"/>
                <a:cs typeface="DM Sans"/>
              </a:rPr>
              <a:t>only.</a:t>
            </a:r>
            <a:endParaRPr sz="900">
              <a:latin typeface="DM Sans"/>
              <a:cs typeface="DM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7091" y="5499787"/>
            <a:ext cx="2524760" cy="10534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700">
                <a:solidFill>
                  <a:srgbClr val="F15D3E"/>
                </a:solidFill>
                <a:latin typeface="Bebas Neue"/>
                <a:cs typeface="Bebas Neue"/>
              </a:rPr>
              <a:t>Earn Big with </a:t>
            </a:r>
            <a:r>
              <a:rPr dirty="0" sz="1700" spc="-15">
                <a:solidFill>
                  <a:srgbClr val="F15D3E"/>
                </a:solidFill>
                <a:latin typeface="Bebas Neue"/>
                <a:cs typeface="Bebas Neue"/>
              </a:rPr>
              <a:t>ahealthyme</a:t>
            </a:r>
            <a:r>
              <a:rPr dirty="0" sz="1700" spc="-70">
                <a:solidFill>
                  <a:srgbClr val="F15D3E"/>
                </a:solidFill>
                <a:latin typeface="Bebas Neue"/>
                <a:cs typeface="Bebas Neue"/>
              </a:rPr>
              <a:t> </a:t>
            </a:r>
            <a:r>
              <a:rPr dirty="0" sz="1700" spc="-5">
                <a:solidFill>
                  <a:srgbClr val="F15D3E"/>
                </a:solidFill>
                <a:latin typeface="Bebas Neue"/>
                <a:cs typeface="Bebas Neue"/>
              </a:rPr>
              <a:t>Rewards</a:t>
            </a:r>
            <a:endParaRPr sz="1700">
              <a:latin typeface="Bebas Neue"/>
              <a:cs typeface="Bebas Neue"/>
            </a:endParaRPr>
          </a:p>
          <a:p>
            <a:pPr algn="ctr" marL="74295" marR="48895">
              <a:lnSpc>
                <a:spcPct val="100000"/>
              </a:lnSpc>
              <a:spcBef>
                <a:spcPts val="1250"/>
              </a:spcBef>
            </a:pPr>
            <a:r>
              <a:rPr dirty="0" sz="1000" spc="-30">
                <a:solidFill>
                  <a:srgbClr val="4C4D4F"/>
                </a:solidFill>
                <a:latin typeface="DMSans-Medium"/>
                <a:cs typeface="DMSans-Medium"/>
              </a:rPr>
              <a:t>You </a:t>
            </a:r>
            <a:r>
              <a:rPr dirty="0" sz="1000">
                <a:solidFill>
                  <a:srgbClr val="4C4D4F"/>
                </a:solidFill>
                <a:latin typeface="DMSans-Medium"/>
                <a:cs typeface="DMSans-Medium"/>
              </a:rPr>
              <a:t>can earn points </a:t>
            </a:r>
            <a:r>
              <a:rPr dirty="0" sz="1000" spc="-25">
                <a:solidFill>
                  <a:srgbClr val="4C4D4F"/>
                </a:solidFill>
                <a:latin typeface="DMSans-Medium"/>
                <a:cs typeface="DMSans-Medium"/>
              </a:rPr>
              <a:t>by </a:t>
            </a:r>
            <a:r>
              <a:rPr dirty="0" sz="1000">
                <a:solidFill>
                  <a:srgbClr val="4C4D4F"/>
                </a:solidFill>
                <a:latin typeface="DMSans-Medium"/>
                <a:cs typeface="DMSans-Medium"/>
              </a:rPr>
              <a:t>managing </a:t>
            </a:r>
            <a:r>
              <a:rPr dirty="0" sz="1000" spc="-15">
                <a:solidFill>
                  <a:srgbClr val="4C4D4F"/>
                </a:solidFill>
                <a:latin typeface="DMSans-Medium"/>
                <a:cs typeface="DMSans-Medium"/>
              </a:rPr>
              <a:t>your  </a:t>
            </a:r>
            <a:r>
              <a:rPr dirty="0" sz="1000" spc="-5">
                <a:solidFill>
                  <a:srgbClr val="4C4D4F"/>
                </a:solidFill>
                <a:latin typeface="DMSans-Medium"/>
                <a:cs typeface="DMSans-Medium"/>
              </a:rPr>
              <a:t>stress, eating </a:t>
            </a:r>
            <a:r>
              <a:rPr dirty="0" sz="1000">
                <a:solidFill>
                  <a:srgbClr val="4C4D4F"/>
                </a:solidFill>
                <a:latin typeface="DMSans-Medium"/>
                <a:cs typeface="DMSans-Medium"/>
              </a:rPr>
              <a:t>a </a:t>
            </a:r>
            <a:r>
              <a:rPr dirty="0" sz="1000" spc="-5">
                <a:solidFill>
                  <a:srgbClr val="4C4D4F"/>
                </a:solidFill>
                <a:latin typeface="DMSans-Medium"/>
                <a:cs typeface="DMSans-Medium"/>
              </a:rPr>
              <a:t>healthy </a:t>
            </a:r>
            <a:r>
              <a:rPr dirty="0" sz="1000">
                <a:solidFill>
                  <a:srgbClr val="4C4D4F"/>
                </a:solidFill>
                <a:latin typeface="DMSans-Medium"/>
                <a:cs typeface="DMSans-Medium"/>
              </a:rPr>
              <a:t>diet, or</a:t>
            </a:r>
            <a:r>
              <a:rPr dirty="0" sz="1000" spc="-10">
                <a:solidFill>
                  <a:srgbClr val="4C4D4F"/>
                </a:solidFill>
                <a:latin typeface="DMSans-Medium"/>
                <a:cs typeface="DMSans-Medium"/>
              </a:rPr>
              <a:t> </a:t>
            </a:r>
            <a:r>
              <a:rPr dirty="0" sz="1000" spc="-5">
                <a:solidFill>
                  <a:srgbClr val="4C4D4F"/>
                </a:solidFill>
                <a:latin typeface="DMSans-Medium"/>
                <a:cs typeface="DMSans-Medium"/>
              </a:rPr>
              <a:t>boosting  </a:t>
            </a:r>
            <a:r>
              <a:rPr dirty="0" sz="1000" spc="-15">
                <a:solidFill>
                  <a:srgbClr val="4C4D4F"/>
                </a:solidFill>
                <a:latin typeface="DMSans-Medium"/>
                <a:cs typeface="DMSans-Medium"/>
              </a:rPr>
              <a:t>your </a:t>
            </a:r>
            <a:r>
              <a:rPr dirty="0" sz="1000" spc="-10">
                <a:solidFill>
                  <a:srgbClr val="4C4D4F"/>
                </a:solidFill>
                <a:latin typeface="DMSans-Medium"/>
                <a:cs typeface="DMSans-Medium"/>
              </a:rPr>
              <a:t>physical </a:t>
            </a:r>
            <a:r>
              <a:rPr dirty="0" sz="1000" spc="-5">
                <a:solidFill>
                  <a:srgbClr val="4C4D4F"/>
                </a:solidFill>
                <a:latin typeface="DMSans-Medium"/>
                <a:cs typeface="DMSans-Medium"/>
              </a:rPr>
              <a:t>activity through fitness  challenges </a:t>
            </a:r>
            <a:r>
              <a:rPr dirty="0" sz="1000">
                <a:solidFill>
                  <a:srgbClr val="4C4D4F"/>
                </a:solidFill>
                <a:latin typeface="DMSans-Medium"/>
                <a:cs typeface="DMSans-Medium"/>
              </a:rPr>
              <a:t>with </a:t>
            </a:r>
            <a:r>
              <a:rPr dirty="0" sz="1000" spc="-10">
                <a:solidFill>
                  <a:srgbClr val="4C4D4F"/>
                </a:solidFill>
                <a:latin typeface="DMSans-Medium"/>
                <a:cs typeface="DMSans-Medium"/>
              </a:rPr>
              <a:t>co-workers.</a:t>
            </a:r>
            <a:endParaRPr sz="1000">
              <a:latin typeface="DMSans-Medium"/>
              <a:cs typeface="DMSans-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22676" y="5499787"/>
            <a:ext cx="3042920" cy="1205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700">
                <a:solidFill>
                  <a:srgbClr val="F15D3E"/>
                </a:solidFill>
                <a:latin typeface="Bebas Neue"/>
                <a:cs typeface="Bebas Neue"/>
              </a:rPr>
              <a:t>South American Step</a:t>
            </a:r>
            <a:r>
              <a:rPr dirty="0" sz="1700" spc="-25">
                <a:solidFill>
                  <a:srgbClr val="F15D3E"/>
                </a:solidFill>
                <a:latin typeface="Bebas Neue"/>
                <a:cs typeface="Bebas Neue"/>
              </a:rPr>
              <a:t> </a:t>
            </a:r>
            <a:r>
              <a:rPr dirty="0" sz="1700">
                <a:solidFill>
                  <a:srgbClr val="F15D3E"/>
                </a:solidFill>
                <a:latin typeface="Bebas Neue"/>
                <a:cs typeface="Bebas Neue"/>
              </a:rPr>
              <a:t>Challenge</a:t>
            </a:r>
            <a:endParaRPr sz="1700">
              <a:latin typeface="Bebas Neue"/>
              <a:cs typeface="Bebas Neue"/>
            </a:endParaRPr>
          </a:p>
          <a:p>
            <a:pPr algn="ctr" marL="12700" marR="5080">
              <a:lnSpc>
                <a:spcPct val="100000"/>
              </a:lnSpc>
              <a:spcBef>
                <a:spcPts val="1250"/>
              </a:spcBef>
            </a:pPr>
            <a:r>
              <a:rPr dirty="0" sz="1000" spc="-10">
                <a:solidFill>
                  <a:srgbClr val="4C4D4F"/>
                </a:solidFill>
                <a:latin typeface="DMSans-Medium"/>
                <a:cs typeface="DMSans-Medium"/>
              </a:rPr>
              <a:t>Ready to </a:t>
            </a:r>
            <a:r>
              <a:rPr dirty="0" sz="1000" spc="-5">
                <a:solidFill>
                  <a:srgbClr val="4C4D4F"/>
                </a:solidFill>
                <a:latin typeface="DMSans-Medium"/>
                <a:cs typeface="DMSans-Medium"/>
              </a:rPr>
              <a:t>trek across </a:t>
            </a:r>
            <a:r>
              <a:rPr dirty="0" sz="1000">
                <a:solidFill>
                  <a:srgbClr val="4C4D4F"/>
                </a:solidFill>
                <a:latin typeface="DMSans-Medium"/>
                <a:cs typeface="DMSans-Medium"/>
              </a:rPr>
              <a:t>South America? </a:t>
            </a:r>
            <a:r>
              <a:rPr dirty="0" sz="1000" spc="-20">
                <a:solidFill>
                  <a:srgbClr val="4C4D4F"/>
                </a:solidFill>
                <a:latin typeface="DMSans-Medium"/>
                <a:cs typeface="DMSans-Medium"/>
              </a:rPr>
              <a:t>Let’s </a:t>
            </a:r>
            <a:r>
              <a:rPr dirty="0" sz="1000" spc="-5">
                <a:solidFill>
                  <a:srgbClr val="4C4D4F"/>
                </a:solidFill>
                <a:latin typeface="DMSans-Medium"/>
                <a:cs typeface="DMSans-Medium"/>
              </a:rPr>
              <a:t>start  from </a:t>
            </a:r>
            <a:r>
              <a:rPr dirty="0" sz="1000">
                <a:solidFill>
                  <a:srgbClr val="4C4D4F"/>
                </a:solidFill>
                <a:latin typeface="DMSans-Medium"/>
                <a:cs typeface="DMSans-Medium"/>
              </a:rPr>
              <a:t>high in the sky </a:t>
            </a:r>
            <a:r>
              <a:rPr dirty="0" sz="1000" spc="-10">
                <a:solidFill>
                  <a:srgbClr val="4C4D4F"/>
                </a:solidFill>
                <a:latin typeface="DMSans-Medium"/>
                <a:cs typeface="DMSans-Medium"/>
              </a:rPr>
              <a:t>at </a:t>
            </a:r>
            <a:r>
              <a:rPr dirty="0" sz="1000">
                <a:solidFill>
                  <a:srgbClr val="4C4D4F"/>
                </a:solidFill>
                <a:latin typeface="DMSans-Medium"/>
                <a:cs typeface="DMSans-Medium"/>
              </a:rPr>
              <a:t>Machu Picchu and</a:t>
            </a:r>
            <a:r>
              <a:rPr dirty="0" sz="1000" spc="-70">
                <a:solidFill>
                  <a:srgbClr val="4C4D4F"/>
                </a:solidFill>
                <a:latin typeface="DMSans-Medium"/>
                <a:cs typeface="DMSans-Medium"/>
              </a:rPr>
              <a:t> </a:t>
            </a:r>
            <a:r>
              <a:rPr dirty="0" sz="1000" spc="-5">
                <a:solidFill>
                  <a:srgbClr val="4C4D4F"/>
                </a:solidFill>
                <a:latin typeface="DMSans-Medium"/>
                <a:cs typeface="DMSans-Medium"/>
              </a:rPr>
              <a:t>work </a:t>
            </a:r>
            <a:r>
              <a:rPr dirty="0" sz="1000">
                <a:solidFill>
                  <a:srgbClr val="4C4D4F"/>
                </a:solidFill>
                <a:latin typeface="DMSans-Medium"/>
                <a:cs typeface="DMSans-Medium"/>
              </a:rPr>
              <a:t>our  </a:t>
            </a:r>
            <a:r>
              <a:rPr dirty="0" sz="1000" spc="-15">
                <a:solidFill>
                  <a:srgbClr val="4C4D4F"/>
                </a:solidFill>
                <a:latin typeface="DMSans-Medium"/>
                <a:cs typeface="DMSans-Medium"/>
              </a:rPr>
              <a:t>way </a:t>
            </a:r>
            <a:r>
              <a:rPr dirty="0" sz="1000" spc="-5">
                <a:solidFill>
                  <a:srgbClr val="4C4D4F"/>
                </a:solidFill>
                <a:latin typeface="DMSans-Medium"/>
                <a:cs typeface="DMSans-Medium"/>
              </a:rPr>
              <a:t>around </a:t>
            </a:r>
            <a:r>
              <a:rPr dirty="0" sz="1000" spc="-10">
                <a:solidFill>
                  <a:srgbClr val="4C4D4F"/>
                </a:solidFill>
                <a:latin typeface="DMSans-Medium"/>
                <a:cs typeface="DMSans-Medium"/>
              </a:rPr>
              <a:t>to Bogota, </a:t>
            </a:r>
            <a:r>
              <a:rPr dirty="0" sz="1000">
                <a:solidFill>
                  <a:srgbClr val="4C4D4F"/>
                </a:solidFill>
                <a:latin typeface="DMSans-Medium"/>
                <a:cs typeface="DMSans-Medium"/>
              </a:rPr>
              <a:t>Colombia. </a:t>
            </a:r>
            <a:r>
              <a:rPr dirty="0" sz="1000" spc="-5">
                <a:solidFill>
                  <a:srgbClr val="4C4D4F"/>
                </a:solidFill>
                <a:latin typeface="DMSans-Medium"/>
                <a:cs typeface="DMSans-Medium"/>
              </a:rPr>
              <a:t>From </a:t>
            </a:r>
            <a:r>
              <a:rPr dirty="0" sz="1000">
                <a:solidFill>
                  <a:srgbClr val="4C4D4F"/>
                </a:solidFill>
                <a:latin typeface="DMSans-Medium"/>
                <a:cs typeface="DMSans-Medium"/>
              </a:rPr>
              <a:t>the </a:t>
            </a:r>
            <a:r>
              <a:rPr dirty="0" sz="1000" spc="-5">
                <a:solidFill>
                  <a:srgbClr val="4C4D4F"/>
                </a:solidFill>
                <a:latin typeface="DMSans-Medium"/>
                <a:cs typeface="DMSans-Medium"/>
              </a:rPr>
              <a:t>depths  </a:t>
            </a:r>
            <a:r>
              <a:rPr dirty="0" sz="1000">
                <a:solidFill>
                  <a:srgbClr val="4C4D4F"/>
                </a:solidFill>
                <a:latin typeface="DMSans-Medium"/>
                <a:cs typeface="DMSans-Medium"/>
              </a:rPr>
              <a:t>of the jungle </a:t>
            </a:r>
            <a:r>
              <a:rPr dirty="0" sz="1000" spc="-10">
                <a:solidFill>
                  <a:srgbClr val="4C4D4F"/>
                </a:solidFill>
                <a:latin typeface="DMSans-Medium"/>
                <a:cs typeface="DMSans-Medium"/>
              </a:rPr>
              <a:t>to </a:t>
            </a:r>
            <a:r>
              <a:rPr dirty="0" sz="1000" spc="-5">
                <a:solidFill>
                  <a:srgbClr val="4C4D4F"/>
                </a:solidFill>
                <a:latin typeface="DMSans-Medium"/>
                <a:cs typeface="DMSans-Medium"/>
              </a:rPr>
              <a:t>trendy </a:t>
            </a:r>
            <a:r>
              <a:rPr dirty="0" sz="1000">
                <a:solidFill>
                  <a:srgbClr val="4C4D4F"/>
                </a:solidFill>
                <a:latin typeface="DMSans-Medium"/>
                <a:cs typeface="DMSans-Medium"/>
              </a:rPr>
              <a:t>cities, </a:t>
            </a:r>
            <a:r>
              <a:rPr dirty="0" sz="1000" spc="-10">
                <a:solidFill>
                  <a:srgbClr val="4C4D4F"/>
                </a:solidFill>
                <a:latin typeface="DMSans-Medium"/>
                <a:cs typeface="DMSans-Medium"/>
              </a:rPr>
              <a:t>you’ll </a:t>
            </a:r>
            <a:r>
              <a:rPr dirty="0" sz="1000">
                <a:solidFill>
                  <a:srgbClr val="4C4D4F"/>
                </a:solidFill>
                <a:latin typeface="DMSans-Medium"/>
                <a:cs typeface="DMSans-Medium"/>
              </a:rPr>
              <a:t>see and  </a:t>
            </a:r>
            <a:r>
              <a:rPr dirty="0" sz="1000" spc="-5">
                <a:solidFill>
                  <a:srgbClr val="4C4D4F"/>
                </a:solidFill>
                <a:latin typeface="DMSans-Medium"/>
                <a:cs typeface="DMSans-Medium"/>
              </a:rPr>
              <a:t>experience </a:t>
            </a:r>
            <a:r>
              <a:rPr dirty="0" sz="1000">
                <a:solidFill>
                  <a:srgbClr val="4C4D4F"/>
                </a:solidFill>
                <a:latin typeface="DMSans-Medium"/>
                <a:cs typeface="DMSans-Medium"/>
              </a:rPr>
              <a:t>them</a:t>
            </a:r>
            <a:r>
              <a:rPr dirty="0" sz="1000" spc="-5">
                <a:solidFill>
                  <a:srgbClr val="4C4D4F"/>
                </a:solidFill>
                <a:latin typeface="DMSans-Medium"/>
                <a:cs typeface="DMSans-Medium"/>
              </a:rPr>
              <a:t> </a:t>
            </a:r>
            <a:r>
              <a:rPr dirty="0" sz="1000">
                <a:solidFill>
                  <a:srgbClr val="4C4D4F"/>
                </a:solidFill>
                <a:latin typeface="DMSans-Medium"/>
                <a:cs typeface="DMSans-Medium"/>
              </a:rPr>
              <a:t>all.</a:t>
            </a:r>
            <a:endParaRPr sz="1000">
              <a:latin typeface="DMSans-Medium"/>
              <a:cs typeface="DMSans-Medi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86077" y="6931620"/>
            <a:ext cx="2200275" cy="52070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80645">
              <a:lnSpc>
                <a:spcPct val="100000"/>
              </a:lnSpc>
              <a:spcBef>
                <a:spcPts val="200"/>
              </a:spcBef>
            </a:pPr>
            <a:r>
              <a:rPr dirty="0" sz="1000" spc="-10" b="1">
                <a:solidFill>
                  <a:srgbClr val="4C4D4F"/>
                </a:solidFill>
                <a:latin typeface="DM Sans"/>
                <a:cs typeface="DM Sans"/>
              </a:rPr>
              <a:t>Registration </a:t>
            </a:r>
            <a:r>
              <a:rPr dirty="0" sz="1000" b="1">
                <a:solidFill>
                  <a:srgbClr val="4C4D4F"/>
                </a:solidFill>
                <a:latin typeface="DM Sans"/>
                <a:cs typeface="DM Sans"/>
              </a:rPr>
              <a:t>Starts: </a:t>
            </a:r>
            <a:r>
              <a:rPr dirty="0" sz="1000" spc="-10" b="1">
                <a:solidFill>
                  <a:srgbClr val="4C4D4F"/>
                </a:solidFill>
                <a:latin typeface="DM Sans"/>
                <a:cs typeface="DM Sans"/>
              </a:rPr>
              <a:t>August </a:t>
            </a:r>
            <a:r>
              <a:rPr dirty="0" sz="1000" b="1">
                <a:solidFill>
                  <a:srgbClr val="4C4D4F"/>
                </a:solidFill>
                <a:latin typeface="DM Sans"/>
                <a:cs typeface="DM Sans"/>
              </a:rPr>
              <a:t>2,</a:t>
            </a:r>
            <a:r>
              <a:rPr dirty="0" sz="1000" spc="5" b="1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1000" spc="-5" b="1">
                <a:solidFill>
                  <a:srgbClr val="4C4D4F"/>
                </a:solidFill>
                <a:latin typeface="DM Sans"/>
                <a:cs typeface="DM Sans"/>
              </a:rPr>
              <a:t>2021</a:t>
            </a:r>
            <a:endParaRPr sz="1000">
              <a:latin typeface="DM Sans"/>
              <a:cs typeface="DM Sans"/>
            </a:endParaRPr>
          </a:p>
          <a:p>
            <a:pPr marL="100965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4C4D4F"/>
                </a:solidFill>
                <a:latin typeface="DM Sans"/>
                <a:cs typeface="DM Sans"/>
              </a:rPr>
              <a:t>Challenge </a:t>
            </a:r>
            <a:r>
              <a:rPr dirty="0" sz="1000" b="1">
                <a:solidFill>
                  <a:srgbClr val="4C4D4F"/>
                </a:solidFill>
                <a:latin typeface="DM Sans"/>
                <a:cs typeface="DM Sans"/>
              </a:rPr>
              <a:t>Starts: </a:t>
            </a:r>
            <a:r>
              <a:rPr dirty="0" sz="1000" spc="-10" b="1">
                <a:solidFill>
                  <a:srgbClr val="4C4D4F"/>
                </a:solidFill>
                <a:latin typeface="DM Sans"/>
                <a:cs typeface="DM Sans"/>
              </a:rPr>
              <a:t>August </a:t>
            </a:r>
            <a:r>
              <a:rPr dirty="0" sz="1000" b="1">
                <a:solidFill>
                  <a:srgbClr val="4C4D4F"/>
                </a:solidFill>
                <a:latin typeface="DM Sans"/>
                <a:cs typeface="DM Sans"/>
              </a:rPr>
              <a:t>16,</a:t>
            </a:r>
            <a:r>
              <a:rPr dirty="0" sz="1000" spc="-15" b="1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1000" spc="-5" b="1">
                <a:solidFill>
                  <a:srgbClr val="4C4D4F"/>
                </a:solidFill>
                <a:latin typeface="DM Sans"/>
                <a:cs typeface="DM Sans"/>
              </a:rPr>
              <a:t>2021</a:t>
            </a:r>
            <a:endParaRPr sz="1000">
              <a:latin typeface="DM Sans"/>
              <a:cs typeface="DM San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4C4D4F"/>
                </a:solidFill>
                <a:latin typeface="DM Sans"/>
                <a:cs typeface="DM Sans"/>
              </a:rPr>
              <a:t>Challenge </a:t>
            </a:r>
            <a:r>
              <a:rPr dirty="0" sz="1000" b="1">
                <a:solidFill>
                  <a:srgbClr val="4C4D4F"/>
                </a:solidFill>
                <a:latin typeface="DM Sans"/>
                <a:cs typeface="DM Sans"/>
              </a:rPr>
              <a:t>Ends: </a:t>
            </a:r>
            <a:r>
              <a:rPr dirty="0" sz="1000" spc="-5" b="1">
                <a:solidFill>
                  <a:srgbClr val="4C4D4F"/>
                </a:solidFill>
                <a:latin typeface="DM Sans"/>
                <a:cs typeface="DM Sans"/>
              </a:rPr>
              <a:t>September </a:t>
            </a:r>
            <a:r>
              <a:rPr dirty="0" sz="1000" b="1">
                <a:solidFill>
                  <a:srgbClr val="4C4D4F"/>
                </a:solidFill>
                <a:latin typeface="DM Sans"/>
                <a:cs typeface="DM Sans"/>
              </a:rPr>
              <a:t>13,</a:t>
            </a:r>
            <a:r>
              <a:rPr dirty="0" sz="1000" spc="-50" b="1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1000" spc="-5" b="1">
                <a:solidFill>
                  <a:srgbClr val="4C4D4F"/>
                </a:solidFill>
                <a:latin typeface="DM Sans"/>
                <a:cs typeface="DM Sans"/>
              </a:rPr>
              <a:t>2021</a:t>
            </a:r>
            <a:endParaRPr sz="1000">
              <a:latin typeface="DM Sans"/>
              <a:cs typeface="DM San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937253" y="988999"/>
            <a:ext cx="3606546" cy="41910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0024" y="8839200"/>
            <a:ext cx="6872605" cy="762000"/>
          </a:xfrm>
          <a:prstGeom prst="rect">
            <a:avLst/>
          </a:prstGeom>
          <a:solidFill>
            <a:srgbClr val="E6E7E8"/>
          </a:solidFill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850">
              <a:latin typeface="Times New Roman"/>
              <a:cs typeface="Times New Roman"/>
            </a:endParaRPr>
          </a:p>
          <a:p>
            <a:pPr marL="57150" marR="376555">
              <a:lnSpc>
                <a:spcPct val="100000"/>
              </a:lnSpc>
            </a:pP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Blue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Cross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Blue Shield of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Massachusetts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complies with applicable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federal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civil rights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laws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and does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not discriminate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on the basis of race,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color, national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origin,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age, disability, sex, sexual  orientation,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or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gender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identity.</a:t>
            </a:r>
            <a:endParaRPr sz="600">
              <a:latin typeface="DM Sans"/>
              <a:cs typeface="DM Sans"/>
            </a:endParaRPr>
          </a:p>
          <a:p>
            <a:pPr marL="57150">
              <a:lnSpc>
                <a:spcPct val="100000"/>
              </a:lnSpc>
              <a:spcBef>
                <a:spcPts val="450"/>
              </a:spcBef>
            </a:pP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ATTENTION: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If </a:t>
            </a:r>
            <a:r>
              <a:rPr dirty="0" sz="600" spc="-10">
                <a:solidFill>
                  <a:srgbClr val="4C4D4F"/>
                </a:solidFill>
                <a:latin typeface="DM Sans"/>
                <a:cs typeface="DM Sans"/>
              </a:rPr>
              <a:t>you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don’t speak English,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language assistance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services,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free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of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charge, are available to </a:t>
            </a:r>
            <a:r>
              <a:rPr dirty="0" sz="600" spc="-10">
                <a:solidFill>
                  <a:srgbClr val="4C4D4F"/>
                </a:solidFill>
                <a:latin typeface="DM Sans"/>
                <a:cs typeface="DM Sans"/>
              </a:rPr>
              <a:t>you.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Call Member Service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at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the number on </a:t>
            </a:r>
            <a:r>
              <a:rPr dirty="0" sz="600" spc="-10">
                <a:solidFill>
                  <a:srgbClr val="4C4D4F"/>
                </a:solidFill>
                <a:latin typeface="DM Sans"/>
                <a:cs typeface="DM Sans"/>
              </a:rPr>
              <a:t>your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ID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card (TTY:</a:t>
            </a:r>
            <a:r>
              <a:rPr dirty="0" sz="600" spc="9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600" b="1">
                <a:solidFill>
                  <a:srgbClr val="4C4D4F"/>
                </a:solidFill>
                <a:latin typeface="DM Sans"/>
                <a:cs typeface="DM Sans"/>
              </a:rPr>
              <a:t>711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).</a:t>
            </a:r>
            <a:endParaRPr sz="600">
              <a:latin typeface="DM Sans"/>
              <a:cs typeface="DM Sans"/>
            </a:endParaRPr>
          </a:p>
          <a:p>
            <a:pPr marL="57150" marR="99695">
              <a:lnSpc>
                <a:spcPct val="100000"/>
              </a:lnSpc>
            </a:pPr>
            <a:r>
              <a:rPr dirty="0" sz="600" spc="-10">
                <a:solidFill>
                  <a:srgbClr val="4C4D4F"/>
                </a:solidFill>
                <a:latin typeface="DM Sans"/>
                <a:cs typeface="DM Sans"/>
              </a:rPr>
              <a:t>ATENCIÓN: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Si habla español, tiene a su disposición servicios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gratuitos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de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asistencia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con el idioma. Llame al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número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de Servicio al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Cliente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que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figura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en su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tarjeta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de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identificación (TTY: </a:t>
            </a:r>
            <a:r>
              <a:rPr dirty="0" sz="600" b="1">
                <a:solidFill>
                  <a:srgbClr val="4C4D4F"/>
                </a:solidFill>
                <a:latin typeface="DM Sans"/>
                <a:cs typeface="DM Sans"/>
              </a:rPr>
              <a:t>711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).  </a:t>
            </a:r>
            <a:r>
              <a:rPr dirty="0" sz="600" spc="-15">
                <a:solidFill>
                  <a:srgbClr val="4C4D4F"/>
                </a:solidFill>
                <a:latin typeface="DM Sans"/>
                <a:cs typeface="DM Sans"/>
              </a:rPr>
              <a:t>ATENÇÃO: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Se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fala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português, são-lhe disponibilizados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gratuitamente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serviços de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assistência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de idiomas. </a:t>
            </a:r>
            <a:r>
              <a:rPr dirty="0" sz="600" spc="-10">
                <a:solidFill>
                  <a:srgbClr val="4C4D4F"/>
                </a:solidFill>
                <a:latin typeface="DM Sans"/>
                <a:cs typeface="DM Sans"/>
              </a:rPr>
              <a:t>Telefone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para os Serviços aos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Membros, </a:t>
            </a:r>
            <a:r>
              <a:rPr dirty="0" sz="600" spc="-10">
                <a:solidFill>
                  <a:srgbClr val="4C4D4F"/>
                </a:solidFill>
                <a:latin typeface="DM Sans"/>
                <a:cs typeface="DM Sans"/>
              </a:rPr>
              <a:t>através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do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número 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no seu cartão ID </a:t>
            </a:r>
            <a:r>
              <a:rPr dirty="0" sz="600" spc="-5">
                <a:solidFill>
                  <a:srgbClr val="4C4D4F"/>
                </a:solidFill>
                <a:latin typeface="DM Sans"/>
                <a:cs typeface="DM Sans"/>
              </a:rPr>
              <a:t>(TTY: </a:t>
            </a:r>
            <a:r>
              <a:rPr dirty="0" sz="600" b="1">
                <a:solidFill>
                  <a:srgbClr val="4C4D4F"/>
                </a:solidFill>
                <a:latin typeface="DM Sans"/>
                <a:cs typeface="DM Sans"/>
              </a:rPr>
              <a:t>711</a:t>
            </a:r>
            <a:r>
              <a:rPr dirty="0" sz="600">
                <a:solidFill>
                  <a:srgbClr val="4C4D4F"/>
                </a:solidFill>
                <a:latin typeface="DM Sans"/>
                <a:cs typeface="DM Sans"/>
              </a:rPr>
              <a:t>).</a:t>
            </a:r>
            <a:endParaRPr sz="600">
              <a:latin typeface="DM Sans"/>
              <a:cs typeface="DM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4524" y="9637368"/>
            <a:ext cx="6880859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10250" algn="l"/>
              </a:tabLst>
            </a:pP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®</a:t>
            </a:r>
            <a:r>
              <a:rPr dirty="0" sz="500" spc="5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 spc="-10">
                <a:solidFill>
                  <a:srgbClr val="4C4D4F"/>
                </a:solidFill>
                <a:latin typeface="DM Sans"/>
                <a:cs typeface="DM Sans"/>
              </a:rPr>
              <a:t>Registered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 spc="-5">
                <a:solidFill>
                  <a:srgbClr val="4C4D4F"/>
                </a:solidFill>
                <a:latin typeface="DM Sans"/>
                <a:cs typeface="DM Sans"/>
              </a:rPr>
              <a:t>Marks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of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the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Blue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 spc="-5">
                <a:solidFill>
                  <a:srgbClr val="4C4D4F"/>
                </a:solidFill>
                <a:latin typeface="DM Sans"/>
                <a:cs typeface="DM Sans"/>
              </a:rPr>
              <a:t>Cross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and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Blue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Shield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 spc="-5">
                <a:solidFill>
                  <a:srgbClr val="4C4D4F"/>
                </a:solidFill>
                <a:latin typeface="DM Sans"/>
                <a:cs typeface="DM Sans"/>
              </a:rPr>
              <a:t>Association.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®´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 spc="-10">
                <a:solidFill>
                  <a:srgbClr val="4C4D4F"/>
                </a:solidFill>
                <a:latin typeface="DM Sans"/>
                <a:cs typeface="DM Sans"/>
              </a:rPr>
              <a:t>Registered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 spc="-5">
                <a:solidFill>
                  <a:srgbClr val="4C4D4F"/>
                </a:solidFill>
                <a:latin typeface="DM Sans"/>
                <a:cs typeface="DM Sans"/>
              </a:rPr>
              <a:t>Marks,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TM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 spc="-5">
                <a:solidFill>
                  <a:srgbClr val="4C4D4F"/>
                </a:solidFill>
                <a:latin typeface="DM Sans"/>
                <a:cs typeface="DM Sans"/>
              </a:rPr>
              <a:t>Trademarks,</a:t>
            </a:r>
            <a:r>
              <a:rPr dirty="0" sz="500" spc="5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and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SM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Service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 spc="-5">
                <a:solidFill>
                  <a:srgbClr val="4C4D4F"/>
                </a:solidFill>
                <a:latin typeface="DM Sans"/>
                <a:cs typeface="DM Sans"/>
              </a:rPr>
              <a:t>Marks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 spc="-5">
                <a:solidFill>
                  <a:srgbClr val="4C4D4F"/>
                </a:solidFill>
                <a:latin typeface="DM Sans"/>
                <a:cs typeface="DM Sans"/>
              </a:rPr>
              <a:t>are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the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 spc="-5">
                <a:solidFill>
                  <a:srgbClr val="4C4D4F"/>
                </a:solidFill>
                <a:latin typeface="DM Sans"/>
                <a:cs typeface="DM Sans"/>
              </a:rPr>
              <a:t>property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of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their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 spc="-5">
                <a:solidFill>
                  <a:srgbClr val="4C4D4F"/>
                </a:solidFill>
                <a:latin typeface="DM Sans"/>
                <a:cs typeface="DM Sans"/>
              </a:rPr>
              <a:t>respective</a:t>
            </a:r>
            <a:r>
              <a:rPr dirty="0" sz="500" spc="1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 spc="-5">
                <a:solidFill>
                  <a:srgbClr val="4C4D4F"/>
                </a:solidFill>
                <a:latin typeface="DM Sans"/>
                <a:cs typeface="DM Sans"/>
              </a:rPr>
              <a:t>owners.	000738636 99-000738636</a:t>
            </a:r>
            <a:r>
              <a:rPr dirty="0" sz="500" spc="105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(2/21)</a:t>
            </a:r>
            <a:endParaRPr sz="500">
              <a:latin typeface="DM Sans"/>
              <a:cs typeface="DM Sans"/>
            </a:endParaRPr>
          </a:p>
          <a:p>
            <a:pPr marL="12700">
              <a:lnSpc>
                <a:spcPct val="100000"/>
              </a:lnSpc>
            </a:pP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© </a:t>
            </a:r>
            <a:r>
              <a:rPr dirty="0" sz="500" spc="-5">
                <a:solidFill>
                  <a:srgbClr val="4C4D4F"/>
                </a:solidFill>
                <a:latin typeface="DM Sans"/>
                <a:cs typeface="DM Sans"/>
              </a:rPr>
              <a:t>2021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Blue </a:t>
            </a:r>
            <a:r>
              <a:rPr dirty="0" sz="500" spc="-5">
                <a:solidFill>
                  <a:srgbClr val="4C4D4F"/>
                </a:solidFill>
                <a:latin typeface="DM Sans"/>
                <a:cs typeface="DM Sans"/>
              </a:rPr>
              <a:t>Cross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and Blue Shield of </a:t>
            </a:r>
            <a:r>
              <a:rPr dirty="0" sz="500" spc="-5">
                <a:solidFill>
                  <a:srgbClr val="4C4D4F"/>
                </a:solidFill>
                <a:latin typeface="DM Sans"/>
                <a:cs typeface="DM Sans"/>
              </a:rPr>
              <a:t>Massachusetts,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Inc., or Blue </a:t>
            </a:r>
            <a:r>
              <a:rPr dirty="0" sz="500" spc="-5">
                <a:solidFill>
                  <a:srgbClr val="4C4D4F"/>
                </a:solidFill>
                <a:latin typeface="DM Sans"/>
                <a:cs typeface="DM Sans"/>
              </a:rPr>
              <a:t>Cross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and Blue Shield of </a:t>
            </a:r>
            <a:r>
              <a:rPr dirty="0" sz="500" spc="-5">
                <a:solidFill>
                  <a:srgbClr val="4C4D4F"/>
                </a:solidFill>
                <a:latin typeface="DM Sans"/>
                <a:cs typeface="DM Sans"/>
              </a:rPr>
              <a:t>Massachusetts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HMO Blue,</a:t>
            </a:r>
            <a:r>
              <a:rPr dirty="0" sz="500" spc="3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dirty="0" sz="500">
                <a:solidFill>
                  <a:srgbClr val="4C4D4F"/>
                </a:solidFill>
                <a:latin typeface="DM Sans"/>
                <a:cs typeface="DM Sans"/>
              </a:rPr>
              <a:t>Inc.</a:t>
            </a:r>
            <a:endParaRPr sz="500">
              <a:latin typeface="DM Sans"/>
              <a:cs typeface="DM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30676" y="8084692"/>
            <a:ext cx="456565" cy="238760"/>
          </a:xfrm>
          <a:custGeom>
            <a:avLst/>
            <a:gdLst/>
            <a:ahLst/>
            <a:cxnLst/>
            <a:rect l="l" t="t" r="r" b="b"/>
            <a:pathLst>
              <a:path w="456564" h="238759">
                <a:moveTo>
                  <a:pt x="196443" y="232079"/>
                </a:moveTo>
                <a:lnTo>
                  <a:pt x="192659" y="226225"/>
                </a:lnTo>
                <a:lnTo>
                  <a:pt x="194564" y="225882"/>
                </a:lnTo>
                <a:lnTo>
                  <a:pt x="196088" y="224840"/>
                </a:lnTo>
                <a:lnTo>
                  <a:pt x="196088" y="224510"/>
                </a:lnTo>
                <a:lnTo>
                  <a:pt x="196088" y="220306"/>
                </a:lnTo>
                <a:lnTo>
                  <a:pt x="196088" y="219748"/>
                </a:lnTo>
                <a:lnTo>
                  <a:pt x="194525" y="218567"/>
                </a:lnTo>
                <a:lnTo>
                  <a:pt x="193979" y="218567"/>
                </a:lnTo>
                <a:lnTo>
                  <a:pt x="193979" y="220599"/>
                </a:lnTo>
                <a:lnTo>
                  <a:pt x="193979" y="224396"/>
                </a:lnTo>
                <a:lnTo>
                  <a:pt x="192417" y="224510"/>
                </a:lnTo>
                <a:lnTo>
                  <a:pt x="188226" y="224510"/>
                </a:lnTo>
                <a:lnTo>
                  <a:pt x="188226" y="220306"/>
                </a:lnTo>
                <a:lnTo>
                  <a:pt x="192430" y="220306"/>
                </a:lnTo>
                <a:lnTo>
                  <a:pt x="193979" y="220599"/>
                </a:lnTo>
                <a:lnTo>
                  <a:pt x="193979" y="218567"/>
                </a:lnTo>
                <a:lnTo>
                  <a:pt x="186182" y="218567"/>
                </a:lnTo>
                <a:lnTo>
                  <a:pt x="186182" y="232079"/>
                </a:lnTo>
                <a:lnTo>
                  <a:pt x="188226" y="232079"/>
                </a:lnTo>
                <a:lnTo>
                  <a:pt x="188226" y="226225"/>
                </a:lnTo>
                <a:lnTo>
                  <a:pt x="190576" y="226225"/>
                </a:lnTo>
                <a:lnTo>
                  <a:pt x="194132" y="232079"/>
                </a:lnTo>
                <a:lnTo>
                  <a:pt x="196443" y="232079"/>
                </a:lnTo>
                <a:close/>
              </a:path>
              <a:path w="456564" h="238759">
                <a:moveTo>
                  <a:pt x="202526" y="218567"/>
                </a:moveTo>
                <a:lnTo>
                  <a:pt x="200190" y="216446"/>
                </a:lnTo>
                <a:lnTo>
                  <a:pt x="200190" y="219748"/>
                </a:lnTo>
                <a:lnTo>
                  <a:pt x="200190" y="230936"/>
                </a:lnTo>
                <a:lnTo>
                  <a:pt x="196011" y="235102"/>
                </a:lnTo>
                <a:lnTo>
                  <a:pt x="185331" y="235102"/>
                </a:lnTo>
                <a:lnTo>
                  <a:pt x="181152" y="230936"/>
                </a:lnTo>
                <a:lnTo>
                  <a:pt x="181152" y="219748"/>
                </a:lnTo>
                <a:lnTo>
                  <a:pt x="185331" y="215544"/>
                </a:lnTo>
                <a:lnTo>
                  <a:pt x="196011" y="215544"/>
                </a:lnTo>
                <a:lnTo>
                  <a:pt x="200190" y="219748"/>
                </a:lnTo>
                <a:lnTo>
                  <a:pt x="200190" y="216446"/>
                </a:lnTo>
                <a:lnTo>
                  <a:pt x="199212" y="215544"/>
                </a:lnTo>
                <a:lnTo>
                  <a:pt x="197078" y="213601"/>
                </a:lnTo>
                <a:lnTo>
                  <a:pt x="184238" y="213601"/>
                </a:lnTo>
                <a:lnTo>
                  <a:pt x="178777" y="218567"/>
                </a:lnTo>
                <a:lnTo>
                  <a:pt x="178777" y="232079"/>
                </a:lnTo>
                <a:lnTo>
                  <a:pt x="184238" y="237070"/>
                </a:lnTo>
                <a:lnTo>
                  <a:pt x="197078" y="237070"/>
                </a:lnTo>
                <a:lnTo>
                  <a:pt x="199224" y="235102"/>
                </a:lnTo>
                <a:lnTo>
                  <a:pt x="202526" y="232079"/>
                </a:lnTo>
                <a:lnTo>
                  <a:pt x="202526" y="218567"/>
                </a:lnTo>
                <a:close/>
              </a:path>
              <a:path w="456564" h="238759">
                <a:moveTo>
                  <a:pt x="233045" y="67398"/>
                </a:moveTo>
                <a:lnTo>
                  <a:pt x="168186" y="67398"/>
                </a:lnTo>
                <a:lnTo>
                  <a:pt x="168186" y="2628"/>
                </a:lnTo>
                <a:lnTo>
                  <a:pt x="64858" y="2628"/>
                </a:lnTo>
                <a:lnTo>
                  <a:pt x="64858" y="67398"/>
                </a:lnTo>
                <a:lnTo>
                  <a:pt x="0" y="67398"/>
                </a:lnTo>
                <a:lnTo>
                  <a:pt x="0" y="171538"/>
                </a:lnTo>
                <a:lnTo>
                  <a:pt x="64858" y="171538"/>
                </a:lnTo>
                <a:lnTo>
                  <a:pt x="64858" y="236308"/>
                </a:lnTo>
                <a:lnTo>
                  <a:pt x="168186" y="236308"/>
                </a:lnTo>
                <a:lnTo>
                  <a:pt x="168186" y="171538"/>
                </a:lnTo>
                <a:lnTo>
                  <a:pt x="233045" y="171538"/>
                </a:lnTo>
                <a:lnTo>
                  <a:pt x="233045" y="67398"/>
                </a:lnTo>
                <a:close/>
              </a:path>
              <a:path w="456564" h="238759">
                <a:moveTo>
                  <a:pt x="418198" y="232079"/>
                </a:moveTo>
                <a:lnTo>
                  <a:pt x="414413" y="226225"/>
                </a:lnTo>
                <a:lnTo>
                  <a:pt x="416306" y="225882"/>
                </a:lnTo>
                <a:lnTo>
                  <a:pt x="417842" y="224840"/>
                </a:lnTo>
                <a:lnTo>
                  <a:pt x="417842" y="224510"/>
                </a:lnTo>
                <a:lnTo>
                  <a:pt x="417842" y="220306"/>
                </a:lnTo>
                <a:lnTo>
                  <a:pt x="417842" y="219748"/>
                </a:lnTo>
                <a:lnTo>
                  <a:pt x="416267" y="218567"/>
                </a:lnTo>
                <a:lnTo>
                  <a:pt x="415721" y="218567"/>
                </a:lnTo>
                <a:lnTo>
                  <a:pt x="415721" y="220599"/>
                </a:lnTo>
                <a:lnTo>
                  <a:pt x="415721" y="224396"/>
                </a:lnTo>
                <a:lnTo>
                  <a:pt x="414172" y="224510"/>
                </a:lnTo>
                <a:lnTo>
                  <a:pt x="409968" y="224510"/>
                </a:lnTo>
                <a:lnTo>
                  <a:pt x="409968" y="220306"/>
                </a:lnTo>
                <a:lnTo>
                  <a:pt x="414172" y="220306"/>
                </a:lnTo>
                <a:lnTo>
                  <a:pt x="415721" y="220599"/>
                </a:lnTo>
                <a:lnTo>
                  <a:pt x="415721" y="218567"/>
                </a:lnTo>
                <a:lnTo>
                  <a:pt x="407924" y="218567"/>
                </a:lnTo>
                <a:lnTo>
                  <a:pt x="407924" y="232079"/>
                </a:lnTo>
                <a:lnTo>
                  <a:pt x="409968" y="232079"/>
                </a:lnTo>
                <a:lnTo>
                  <a:pt x="409968" y="226225"/>
                </a:lnTo>
                <a:lnTo>
                  <a:pt x="412330" y="226225"/>
                </a:lnTo>
                <a:lnTo>
                  <a:pt x="415912" y="232079"/>
                </a:lnTo>
                <a:lnTo>
                  <a:pt x="418198" y="232079"/>
                </a:lnTo>
                <a:close/>
              </a:path>
              <a:path w="456564" h="238759">
                <a:moveTo>
                  <a:pt x="424307" y="218567"/>
                </a:moveTo>
                <a:lnTo>
                  <a:pt x="421932" y="216408"/>
                </a:lnTo>
                <a:lnTo>
                  <a:pt x="421932" y="219748"/>
                </a:lnTo>
                <a:lnTo>
                  <a:pt x="421932" y="230936"/>
                </a:lnTo>
                <a:lnTo>
                  <a:pt x="417753" y="235102"/>
                </a:lnTo>
                <a:lnTo>
                  <a:pt x="407085" y="235102"/>
                </a:lnTo>
                <a:lnTo>
                  <a:pt x="402907" y="230936"/>
                </a:lnTo>
                <a:lnTo>
                  <a:pt x="402907" y="219748"/>
                </a:lnTo>
                <a:lnTo>
                  <a:pt x="407085" y="215544"/>
                </a:lnTo>
                <a:lnTo>
                  <a:pt x="417753" y="215544"/>
                </a:lnTo>
                <a:lnTo>
                  <a:pt x="421932" y="219748"/>
                </a:lnTo>
                <a:lnTo>
                  <a:pt x="421932" y="216408"/>
                </a:lnTo>
                <a:lnTo>
                  <a:pt x="420992" y="215544"/>
                </a:lnTo>
                <a:lnTo>
                  <a:pt x="418858" y="213601"/>
                </a:lnTo>
                <a:lnTo>
                  <a:pt x="405980" y="213601"/>
                </a:lnTo>
                <a:lnTo>
                  <a:pt x="400519" y="218567"/>
                </a:lnTo>
                <a:lnTo>
                  <a:pt x="400519" y="232079"/>
                </a:lnTo>
                <a:lnTo>
                  <a:pt x="405980" y="237070"/>
                </a:lnTo>
                <a:lnTo>
                  <a:pt x="418858" y="237070"/>
                </a:lnTo>
                <a:lnTo>
                  <a:pt x="421005" y="235102"/>
                </a:lnTo>
                <a:lnTo>
                  <a:pt x="424307" y="232079"/>
                </a:lnTo>
                <a:lnTo>
                  <a:pt x="424307" y="218567"/>
                </a:lnTo>
                <a:close/>
              </a:path>
              <a:path w="456564" h="238759">
                <a:moveTo>
                  <a:pt x="456399" y="61099"/>
                </a:moveTo>
                <a:lnTo>
                  <a:pt x="452170" y="28117"/>
                </a:lnTo>
                <a:lnTo>
                  <a:pt x="442290" y="0"/>
                </a:lnTo>
                <a:lnTo>
                  <a:pt x="423011" y="8458"/>
                </a:lnTo>
                <a:lnTo>
                  <a:pt x="403301" y="14516"/>
                </a:lnTo>
                <a:lnTo>
                  <a:pt x="382778" y="18173"/>
                </a:lnTo>
                <a:lnTo>
                  <a:pt x="361061" y="19431"/>
                </a:lnTo>
                <a:lnTo>
                  <a:pt x="339356" y="18249"/>
                </a:lnTo>
                <a:lnTo>
                  <a:pt x="318833" y="14579"/>
                </a:lnTo>
                <a:lnTo>
                  <a:pt x="299123" y="8483"/>
                </a:lnTo>
                <a:lnTo>
                  <a:pt x="279844" y="0"/>
                </a:lnTo>
                <a:lnTo>
                  <a:pt x="269951" y="28117"/>
                </a:lnTo>
                <a:lnTo>
                  <a:pt x="265722" y="61099"/>
                </a:lnTo>
                <a:lnTo>
                  <a:pt x="267360" y="96278"/>
                </a:lnTo>
                <a:lnTo>
                  <a:pt x="275120" y="131025"/>
                </a:lnTo>
                <a:lnTo>
                  <a:pt x="288150" y="162585"/>
                </a:lnTo>
                <a:lnTo>
                  <a:pt x="306539" y="191681"/>
                </a:lnTo>
                <a:lnTo>
                  <a:pt x="330708" y="217322"/>
                </a:lnTo>
                <a:lnTo>
                  <a:pt x="361061" y="238480"/>
                </a:lnTo>
                <a:lnTo>
                  <a:pt x="391426" y="217322"/>
                </a:lnTo>
                <a:lnTo>
                  <a:pt x="415594" y="191681"/>
                </a:lnTo>
                <a:lnTo>
                  <a:pt x="433984" y="162585"/>
                </a:lnTo>
                <a:lnTo>
                  <a:pt x="447014" y="131025"/>
                </a:lnTo>
                <a:lnTo>
                  <a:pt x="454774" y="96278"/>
                </a:lnTo>
                <a:lnTo>
                  <a:pt x="456399" y="61099"/>
                </a:lnTo>
                <a:close/>
              </a:path>
            </a:pathLst>
          </a:custGeom>
          <a:solidFill>
            <a:srgbClr val="0076C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71852" y="8401667"/>
            <a:ext cx="974206" cy="72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C4D4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2021-02-19T00:46:15Z</dcterms:created>
  <dcterms:modified xsi:type="dcterms:W3CDTF">2021-02-19T00:46:15Z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2021-02-15T00:00:00Z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2021-02-19T00:00:00Z</vt:filetime>
  </property>
</Properties>
</file>