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C8D"/>
    <a:srgbClr val="4C4D4F"/>
    <a:srgbClr val="003763"/>
    <a:srgbClr val="F25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/>
    <p:restoredTop sz="94690"/>
  </p:normalViewPr>
  <p:slideViewPr>
    <p:cSldViewPr>
      <p:cViewPr>
        <p:scale>
          <a:sx n="150" d="100"/>
          <a:sy n="150" d="100"/>
        </p:scale>
        <p:origin x="1712" y="-3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25880"/>
            <a:ext cx="7772400" cy="1663064"/>
          </a:xfrm>
          <a:custGeom>
            <a:avLst/>
            <a:gdLst/>
            <a:ahLst/>
            <a:cxnLst/>
            <a:rect l="l" t="t" r="r" b="b"/>
            <a:pathLst>
              <a:path w="7772400" h="1663064">
                <a:moveTo>
                  <a:pt x="5104803" y="0"/>
                </a:moveTo>
                <a:lnTo>
                  <a:pt x="0" y="0"/>
                </a:lnTo>
                <a:lnTo>
                  <a:pt x="0" y="134239"/>
                </a:lnTo>
                <a:lnTo>
                  <a:pt x="5101755" y="134239"/>
                </a:lnTo>
                <a:lnTo>
                  <a:pt x="5339920" y="146018"/>
                </a:lnTo>
                <a:lnTo>
                  <a:pt x="5484159" y="155684"/>
                </a:lnTo>
                <a:lnTo>
                  <a:pt x="5585100" y="164214"/>
                </a:lnTo>
                <a:lnTo>
                  <a:pt x="5689309" y="174842"/>
                </a:lnTo>
                <a:lnTo>
                  <a:pt x="5742490" y="181059"/>
                </a:lnTo>
                <a:lnTo>
                  <a:pt x="5796308" y="187938"/>
                </a:lnTo>
                <a:lnTo>
                  <a:pt x="5850705" y="195526"/>
                </a:lnTo>
                <a:lnTo>
                  <a:pt x="5905620" y="203869"/>
                </a:lnTo>
                <a:lnTo>
                  <a:pt x="5960993" y="213013"/>
                </a:lnTo>
                <a:lnTo>
                  <a:pt x="6016765" y="223004"/>
                </a:lnTo>
                <a:lnTo>
                  <a:pt x="6072877" y="233888"/>
                </a:lnTo>
                <a:lnTo>
                  <a:pt x="6129267" y="245712"/>
                </a:lnTo>
                <a:lnTo>
                  <a:pt x="6185877" y="258521"/>
                </a:lnTo>
                <a:lnTo>
                  <a:pt x="6239033" y="271463"/>
                </a:lnTo>
                <a:lnTo>
                  <a:pt x="6291406" y="285134"/>
                </a:lnTo>
                <a:lnTo>
                  <a:pt x="6342980" y="299527"/>
                </a:lnTo>
                <a:lnTo>
                  <a:pt x="6393734" y="314635"/>
                </a:lnTo>
                <a:lnTo>
                  <a:pt x="6443651" y="330451"/>
                </a:lnTo>
                <a:lnTo>
                  <a:pt x="6492711" y="346970"/>
                </a:lnTo>
                <a:lnTo>
                  <a:pt x="6540896" y="364184"/>
                </a:lnTo>
                <a:lnTo>
                  <a:pt x="6588188" y="382086"/>
                </a:lnTo>
                <a:lnTo>
                  <a:pt x="6634567" y="400671"/>
                </a:lnTo>
                <a:lnTo>
                  <a:pt x="6680016" y="419931"/>
                </a:lnTo>
                <a:lnTo>
                  <a:pt x="6724515" y="439860"/>
                </a:lnTo>
                <a:lnTo>
                  <a:pt x="6768045" y="460451"/>
                </a:lnTo>
                <a:lnTo>
                  <a:pt x="6817168" y="485079"/>
                </a:lnTo>
                <a:lnTo>
                  <a:pt x="6865250" y="510707"/>
                </a:lnTo>
                <a:lnTo>
                  <a:pt x="6912274" y="537324"/>
                </a:lnTo>
                <a:lnTo>
                  <a:pt x="6958222" y="564918"/>
                </a:lnTo>
                <a:lnTo>
                  <a:pt x="7003079" y="593477"/>
                </a:lnTo>
                <a:lnTo>
                  <a:pt x="7046828" y="622990"/>
                </a:lnTo>
                <a:lnTo>
                  <a:pt x="7089451" y="653444"/>
                </a:lnTo>
                <a:lnTo>
                  <a:pt x="7130932" y="684829"/>
                </a:lnTo>
                <a:lnTo>
                  <a:pt x="7171255" y="717131"/>
                </a:lnTo>
                <a:lnTo>
                  <a:pt x="7210401" y="750340"/>
                </a:lnTo>
                <a:lnTo>
                  <a:pt x="7248356" y="784443"/>
                </a:lnTo>
                <a:lnTo>
                  <a:pt x="7285101" y="819429"/>
                </a:lnTo>
                <a:lnTo>
                  <a:pt x="7286193" y="820496"/>
                </a:lnTo>
                <a:lnTo>
                  <a:pt x="7287310" y="821537"/>
                </a:lnTo>
                <a:lnTo>
                  <a:pt x="7320456" y="853621"/>
                </a:lnTo>
                <a:lnTo>
                  <a:pt x="7352821" y="887033"/>
                </a:lnTo>
                <a:lnTo>
                  <a:pt x="7384382" y="921736"/>
                </a:lnTo>
                <a:lnTo>
                  <a:pt x="7415116" y="957694"/>
                </a:lnTo>
                <a:lnTo>
                  <a:pt x="7445000" y="994873"/>
                </a:lnTo>
                <a:lnTo>
                  <a:pt x="7474011" y="1033235"/>
                </a:lnTo>
                <a:lnTo>
                  <a:pt x="7502125" y="1072747"/>
                </a:lnTo>
                <a:lnTo>
                  <a:pt x="7529318" y="1113370"/>
                </a:lnTo>
                <a:lnTo>
                  <a:pt x="7555569" y="1155071"/>
                </a:lnTo>
                <a:lnTo>
                  <a:pt x="7580853" y="1197813"/>
                </a:lnTo>
                <a:lnTo>
                  <a:pt x="7605147" y="1241560"/>
                </a:lnTo>
                <a:lnTo>
                  <a:pt x="7628428" y="1286277"/>
                </a:lnTo>
                <a:lnTo>
                  <a:pt x="7650673" y="1331928"/>
                </a:lnTo>
                <a:lnTo>
                  <a:pt x="7671858" y="1378477"/>
                </a:lnTo>
                <a:lnTo>
                  <a:pt x="7691960" y="1425889"/>
                </a:lnTo>
                <a:lnTo>
                  <a:pt x="7710957" y="1474127"/>
                </a:lnTo>
                <a:lnTo>
                  <a:pt x="7727853" y="1520353"/>
                </a:lnTo>
                <a:lnTo>
                  <a:pt x="7743731" y="1567180"/>
                </a:lnTo>
                <a:lnTo>
                  <a:pt x="7758582" y="1614558"/>
                </a:lnTo>
                <a:lnTo>
                  <a:pt x="7772400" y="1662442"/>
                </a:lnTo>
                <a:lnTo>
                  <a:pt x="7772400" y="1274864"/>
                </a:lnTo>
                <a:lnTo>
                  <a:pt x="7749220" y="1227129"/>
                </a:lnTo>
                <a:lnTo>
                  <a:pt x="7724863" y="1180123"/>
                </a:lnTo>
                <a:lnTo>
                  <a:pt x="7699327" y="1133890"/>
                </a:lnTo>
                <a:lnTo>
                  <a:pt x="7672613" y="1088473"/>
                </a:lnTo>
                <a:lnTo>
                  <a:pt x="7644722" y="1043915"/>
                </a:lnTo>
                <a:lnTo>
                  <a:pt x="7615653" y="1000260"/>
                </a:lnTo>
                <a:lnTo>
                  <a:pt x="7585406" y="957552"/>
                </a:lnTo>
                <a:lnTo>
                  <a:pt x="7553981" y="915834"/>
                </a:lnTo>
                <a:lnTo>
                  <a:pt x="7521379" y="875148"/>
                </a:lnTo>
                <a:lnTo>
                  <a:pt x="7487599" y="835540"/>
                </a:lnTo>
                <a:lnTo>
                  <a:pt x="7452642" y="797051"/>
                </a:lnTo>
                <a:lnTo>
                  <a:pt x="7416507" y="759726"/>
                </a:lnTo>
                <a:lnTo>
                  <a:pt x="7379195" y="723607"/>
                </a:lnTo>
                <a:lnTo>
                  <a:pt x="7338353" y="684742"/>
                </a:lnTo>
                <a:lnTo>
                  <a:pt x="7296668" y="647340"/>
                </a:lnTo>
                <a:lnTo>
                  <a:pt x="7254180" y="611372"/>
                </a:lnTo>
                <a:lnTo>
                  <a:pt x="7210930" y="576810"/>
                </a:lnTo>
                <a:lnTo>
                  <a:pt x="7166960" y="543623"/>
                </a:lnTo>
                <a:lnTo>
                  <a:pt x="7122310" y="511783"/>
                </a:lnTo>
                <a:lnTo>
                  <a:pt x="7077020" y="481260"/>
                </a:lnTo>
                <a:lnTo>
                  <a:pt x="7031133" y="452026"/>
                </a:lnTo>
                <a:lnTo>
                  <a:pt x="6984688" y="424050"/>
                </a:lnTo>
                <a:lnTo>
                  <a:pt x="6937726" y="397304"/>
                </a:lnTo>
                <a:lnTo>
                  <a:pt x="6890289" y="371759"/>
                </a:lnTo>
                <a:lnTo>
                  <a:pt x="6842417" y="347384"/>
                </a:lnTo>
                <a:lnTo>
                  <a:pt x="6794151" y="324152"/>
                </a:lnTo>
                <a:lnTo>
                  <a:pt x="6745533" y="302032"/>
                </a:lnTo>
                <a:lnTo>
                  <a:pt x="6696601" y="280996"/>
                </a:lnTo>
                <a:lnTo>
                  <a:pt x="6647399" y="261013"/>
                </a:lnTo>
                <a:lnTo>
                  <a:pt x="6597966" y="242056"/>
                </a:lnTo>
                <a:lnTo>
                  <a:pt x="6548343" y="224094"/>
                </a:lnTo>
                <a:lnTo>
                  <a:pt x="6498572" y="207099"/>
                </a:lnTo>
                <a:lnTo>
                  <a:pt x="6448693" y="191041"/>
                </a:lnTo>
                <a:lnTo>
                  <a:pt x="6398746" y="175890"/>
                </a:lnTo>
                <a:lnTo>
                  <a:pt x="6348774" y="161619"/>
                </a:lnTo>
                <a:lnTo>
                  <a:pt x="6298816" y="148196"/>
                </a:lnTo>
                <a:lnTo>
                  <a:pt x="6248914" y="135594"/>
                </a:lnTo>
                <a:lnTo>
                  <a:pt x="6199108" y="123783"/>
                </a:lnTo>
                <a:lnTo>
                  <a:pt x="6149439" y="112734"/>
                </a:lnTo>
                <a:lnTo>
                  <a:pt x="6099948" y="102417"/>
                </a:lnTo>
                <a:lnTo>
                  <a:pt x="6050677" y="92803"/>
                </a:lnTo>
                <a:lnTo>
                  <a:pt x="6001665" y="83863"/>
                </a:lnTo>
                <a:lnTo>
                  <a:pt x="5952954" y="75568"/>
                </a:lnTo>
                <a:lnTo>
                  <a:pt x="5904584" y="67888"/>
                </a:lnTo>
                <a:lnTo>
                  <a:pt x="5856597" y="60794"/>
                </a:lnTo>
                <a:lnTo>
                  <a:pt x="5761934" y="48248"/>
                </a:lnTo>
                <a:lnTo>
                  <a:pt x="5669290" y="37696"/>
                </a:lnTo>
                <a:lnTo>
                  <a:pt x="5578993" y="28903"/>
                </a:lnTo>
                <a:lnTo>
                  <a:pt x="5448664" y="18502"/>
                </a:lnTo>
                <a:lnTo>
                  <a:pt x="5247813" y="6651"/>
                </a:lnTo>
                <a:lnTo>
                  <a:pt x="5104803" y="0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5206" y="5054029"/>
            <a:ext cx="2415540" cy="127000"/>
          </a:xfrm>
          <a:custGeom>
            <a:avLst/>
            <a:gdLst/>
            <a:ahLst/>
            <a:cxnLst/>
            <a:rect l="l" t="t" r="r" b="b"/>
            <a:pathLst>
              <a:path w="2415540" h="127000">
                <a:moveTo>
                  <a:pt x="0" y="127000"/>
                </a:moveTo>
                <a:lnTo>
                  <a:pt x="2415476" y="127000"/>
                </a:lnTo>
                <a:lnTo>
                  <a:pt x="2415476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15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0594" y="74198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96" y="0"/>
                </a:moveTo>
                <a:lnTo>
                  <a:pt x="7277" y="0"/>
                </a:lnTo>
                <a:lnTo>
                  <a:pt x="0" y="6629"/>
                </a:lnTo>
                <a:lnTo>
                  <a:pt x="0" y="24650"/>
                </a:lnTo>
                <a:lnTo>
                  <a:pt x="7277" y="31292"/>
                </a:lnTo>
                <a:lnTo>
                  <a:pt x="24396" y="31292"/>
                </a:lnTo>
                <a:lnTo>
                  <a:pt x="27239" y="28689"/>
                </a:lnTo>
                <a:lnTo>
                  <a:pt x="8724" y="28689"/>
                </a:lnTo>
                <a:lnTo>
                  <a:pt x="3162" y="23126"/>
                </a:lnTo>
                <a:lnTo>
                  <a:pt x="3162" y="8204"/>
                </a:lnTo>
                <a:lnTo>
                  <a:pt x="8724" y="2603"/>
                </a:lnTo>
                <a:lnTo>
                  <a:pt x="27244" y="2603"/>
                </a:lnTo>
                <a:lnTo>
                  <a:pt x="24396" y="0"/>
                </a:lnTo>
                <a:close/>
              </a:path>
              <a:path w="31750" h="31750">
                <a:moveTo>
                  <a:pt x="27244" y="2603"/>
                </a:moveTo>
                <a:lnTo>
                  <a:pt x="22961" y="2603"/>
                </a:lnTo>
                <a:lnTo>
                  <a:pt x="28536" y="8204"/>
                </a:lnTo>
                <a:lnTo>
                  <a:pt x="28536" y="23126"/>
                </a:lnTo>
                <a:lnTo>
                  <a:pt x="22961" y="28689"/>
                </a:lnTo>
                <a:lnTo>
                  <a:pt x="27239" y="28689"/>
                </a:lnTo>
                <a:lnTo>
                  <a:pt x="31648" y="24650"/>
                </a:lnTo>
                <a:lnTo>
                  <a:pt x="31648" y="6629"/>
                </a:lnTo>
                <a:lnTo>
                  <a:pt x="27244" y="2603"/>
                </a:lnTo>
                <a:close/>
              </a:path>
              <a:path w="31750" h="31750">
                <a:moveTo>
                  <a:pt x="20980" y="6629"/>
                </a:moveTo>
                <a:lnTo>
                  <a:pt x="9855" y="6629"/>
                </a:lnTo>
                <a:lnTo>
                  <a:pt x="9855" y="24650"/>
                </a:lnTo>
                <a:lnTo>
                  <a:pt x="12598" y="24650"/>
                </a:lnTo>
                <a:lnTo>
                  <a:pt x="12598" y="16840"/>
                </a:lnTo>
                <a:lnTo>
                  <a:pt x="18492" y="16840"/>
                </a:lnTo>
                <a:lnTo>
                  <a:pt x="18402" y="16700"/>
                </a:lnTo>
                <a:lnTo>
                  <a:pt x="21043" y="16382"/>
                </a:lnTo>
                <a:lnTo>
                  <a:pt x="23063" y="14998"/>
                </a:lnTo>
                <a:lnTo>
                  <a:pt x="23063" y="14554"/>
                </a:lnTo>
                <a:lnTo>
                  <a:pt x="12598" y="14554"/>
                </a:lnTo>
                <a:lnTo>
                  <a:pt x="12598" y="8953"/>
                </a:lnTo>
                <a:lnTo>
                  <a:pt x="23063" y="8953"/>
                </a:lnTo>
                <a:lnTo>
                  <a:pt x="23063" y="8204"/>
                </a:lnTo>
                <a:lnTo>
                  <a:pt x="20980" y="6629"/>
                </a:lnTo>
                <a:close/>
              </a:path>
              <a:path w="31750" h="31750">
                <a:moveTo>
                  <a:pt x="18492" y="16840"/>
                </a:moveTo>
                <a:lnTo>
                  <a:pt x="15722" y="16840"/>
                </a:lnTo>
                <a:lnTo>
                  <a:pt x="20459" y="24650"/>
                </a:lnTo>
                <a:lnTo>
                  <a:pt x="23545" y="24650"/>
                </a:lnTo>
                <a:lnTo>
                  <a:pt x="18492" y="16840"/>
                </a:lnTo>
                <a:close/>
              </a:path>
              <a:path w="31750" h="31750">
                <a:moveTo>
                  <a:pt x="23063" y="8953"/>
                </a:moveTo>
                <a:lnTo>
                  <a:pt x="18186" y="8953"/>
                </a:lnTo>
                <a:lnTo>
                  <a:pt x="20256" y="9347"/>
                </a:lnTo>
                <a:lnTo>
                  <a:pt x="20256" y="14401"/>
                </a:lnTo>
                <a:lnTo>
                  <a:pt x="18161" y="14554"/>
                </a:lnTo>
                <a:lnTo>
                  <a:pt x="23063" y="14554"/>
                </a:lnTo>
                <a:lnTo>
                  <a:pt x="23063" y="8953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36230" y="74198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447" y="0"/>
                </a:moveTo>
                <a:lnTo>
                  <a:pt x="7289" y="0"/>
                </a:lnTo>
                <a:lnTo>
                  <a:pt x="0" y="6629"/>
                </a:lnTo>
                <a:lnTo>
                  <a:pt x="0" y="24650"/>
                </a:lnTo>
                <a:lnTo>
                  <a:pt x="7289" y="31292"/>
                </a:lnTo>
                <a:lnTo>
                  <a:pt x="24447" y="31292"/>
                </a:lnTo>
                <a:lnTo>
                  <a:pt x="27294" y="28689"/>
                </a:lnTo>
                <a:lnTo>
                  <a:pt x="8750" y="28689"/>
                </a:lnTo>
                <a:lnTo>
                  <a:pt x="3187" y="23126"/>
                </a:lnTo>
                <a:lnTo>
                  <a:pt x="3187" y="8204"/>
                </a:lnTo>
                <a:lnTo>
                  <a:pt x="8750" y="2603"/>
                </a:lnTo>
                <a:lnTo>
                  <a:pt x="27300" y="2603"/>
                </a:lnTo>
                <a:lnTo>
                  <a:pt x="24447" y="0"/>
                </a:lnTo>
                <a:close/>
              </a:path>
              <a:path w="31750" h="31750">
                <a:moveTo>
                  <a:pt x="27300" y="2603"/>
                </a:moveTo>
                <a:lnTo>
                  <a:pt x="22986" y="2603"/>
                </a:lnTo>
                <a:lnTo>
                  <a:pt x="28549" y="8204"/>
                </a:lnTo>
                <a:lnTo>
                  <a:pt x="28549" y="23126"/>
                </a:lnTo>
                <a:lnTo>
                  <a:pt x="22986" y="28689"/>
                </a:lnTo>
                <a:lnTo>
                  <a:pt x="27294" y="28689"/>
                </a:lnTo>
                <a:lnTo>
                  <a:pt x="31711" y="24650"/>
                </a:lnTo>
                <a:lnTo>
                  <a:pt x="31711" y="6629"/>
                </a:lnTo>
                <a:lnTo>
                  <a:pt x="27300" y="2603"/>
                </a:lnTo>
                <a:close/>
              </a:path>
              <a:path w="31750" h="31750">
                <a:moveTo>
                  <a:pt x="21005" y="6629"/>
                </a:moveTo>
                <a:lnTo>
                  <a:pt x="9880" y="6629"/>
                </a:lnTo>
                <a:lnTo>
                  <a:pt x="9880" y="24650"/>
                </a:lnTo>
                <a:lnTo>
                  <a:pt x="12598" y="24650"/>
                </a:lnTo>
                <a:lnTo>
                  <a:pt x="12598" y="16840"/>
                </a:lnTo>
                <a:lnTo>
                  <a:pt x="18530" y="16840"/>
                </a:lnTo>
                <a:lnTo>
                  <a:pt x="18440" y="16700"/>
                </a:lnTo>
                <a:lnTo>
                  <a:pt x="21043" y="16382"/>
                </a:lnTo>
                <a:lnTo>
                  <a:pt x="23088" y="14998"/>
                </a:lnTo>
                <a:lnTo>
                  <a:pt x="23088" y="14554"/>
                </a:lnTo>
                <a:lnTo>
                  <a:pt x="12598" y="14554"/>
                </a:lnTo>
                <a:lnTo>
                  <a:pt x="12598" y="8953"/>
                </a:lnTo>
                <a:lnTo>
                  <a:pt x="23088" y="8953"/>
                </a:lnTo>
                <a:lnTo>
                  <a:pt x="23088" y="8204"/>
                </a:lnTo>
                <a:lnTo>
                  <a:pt x="21005" y="6629"/>
                </a:lnTo>
                <a:close/>
              </a:path>
              <a:path w="31750" h="31750">
                <a:moveTo>
                  <a:pt x="18530" y="16840"/>
                </a:moveTo>
                <a:lnTo>
                  <a:pt x="15747" y="16840"/>
                </a:lnTo>
                <a:lnTo>
                  <a:pt x="20523" y="24650"/>
                </a:lnTo>
                <a:lnTo>
                  <a:pt x="23571" y="24650"/>
                </a:lnTo>
                <a:lnTo>
                  <a:pt x="18530" y="16840"/>
                </a:lnTo>
                <a:close/>
              </a:path>
              <a:path w="31750" h="31750">
                <a:moveTo>
                  <a:pt x="23088" y="8953"/>
                </a:moveTo>
                <a:lnTo>
                  <a:pt x="18211" y="8953"/>
                </a:lnTo>
                <a:lnTo>
                  <a:pt x="20256" y="9347"/>
                </a:lnTo>
                <a:lnTo>
                  <a:pt x="20256" y="14401"/>
                </a:lnTo>
                <a:lnTo>
                  <a:pt x="18211" y="14554"/>
                </a:lnTo>
                <a:lnTo>
                  <a:pt x="23088" y="14554"/>
                </a:lnTo>
                <a:lnTo>
                  <a:pt x="23088" y="8953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02195" y="457199"/>
            <a:ext cx="608965" cy="318135"/>
          </a:xfrm>
          <a:custGeom>
            <a:avLst/>
            <a:gdLst/>
            <a:ahLst/>
            <a:cxnLst/>
            <a:rect l="l" t="t" r="r" b="b"/>
            <a:pathLst>
              <a:path w="608965" h="318134">
                <a:moveTo>
                  <a:pt x="310730" y="89865"/>
                </a:moveTo>
                <a:lnTo>
                  <a:pt x="224256" y="89865"/>
                </a:lnTo>
                <a:lnTo>
                  <a:pt x="224256" y="3505"/>
                </a:lnTo>
                <a:lnTo>
                  <a:pt x="86487" y="3505"/>
                </a:lnTo>
                <a:lnTo>
                  <a:pt x="86487" y="89865"/>
                </a:lnTo>
                <a:lnTo>
                  <a:pt x="0" y="89865"/>
                </a:lnTo>
                <a:lnTo>
                  <a:pt x="0" y="228295"/>
                </a:lnTo>
                <a:lnTo>
                  <a:pt x="86487" y="228295"/>
                </a:lnTo>
                <a:lnTo>
                  <a:pt x="86487" y="314655"/>
                </a:lnTo>
                <a:lnTo>
                  <a:pt x="224256" y="314655"/>
                </a:lnTo>
                <a:lnTo>
                  <a:pt x="224256" y="228295"/>
                </a:lnTo>
                <a:lnTo>
                  <a:pt x="310730" y="228295"/>
                </a:lnTo>
                <a:lnTo>
                  <a:pt x="310730" y="89865"/>
                </a:lnTo>
                <a:close/>
              </a:path>
              <a:path w="608965" h="318134">
                <a:moveTo>
                  <a:pt x="608545" y="81457"/>
                </a:moveTo>
                <a:lnTo>
                  <a:pt x="602894" y="37490"/>
                </a:lnTo>
                <a:lnTo>
                  <a:pt x="589737" y="0"/>
                </a:lnTo>
                <a:lnTo>
                  <a:pt x="564019" y="11277"/>
                </a:lnTo>
                <a:lnTo>
                  <a:pt x="537743" y="19354"/>
                </a:lnTo>
                <a:lnTo>
                  <a:pt x="510374" y="24231"/>
                </a:lnTo>
                <a:lnTo>
                  <a:pt x="481431" y="25908"/>
                </a:lnTo>
                <a:lnTo>
                  <a:pt x="452475" y="24333"/>
                </a:lnTo>
                <a:lnTo>
                  <a:pt x="425119" y="19443"/>
                </a:lnTo>
                <a:lnTo>
                  <a:pt x="398843" y="11315"/>
                </a:lnTo>
                <a:lnTo>
                  <a:pt x="373138" y="0"/>
                </a:lnTo>
                <a:lnTo>
                  <a:pt x="359943" y="37490"/>
                </a:lnTo>
                <a:lnTo>
                  <a:pt x="354304" y="81457"/>
                </a:lnTo>
                <a:lnTo>
                  <a:pt x="356501" y="128371"/>
                </a:lnTo>
                <a:lnTo>
                  <a:pt x="366839" y="174688"/>
                </a:lnTo>
                <a:lnTo>
                  <a:pt x="384213" y="216776"/>
                </a:lnTo>
                <a:lnTo>
                  <a:pt x="408736" y="255587"/>
                </a:lnTo>
                <a:lnTo>
                  <a:pt x="440956" y="289763"/>
                </a:lnTo>
                <a:lnTo>
                  <a:pt x="481431" y="317969"/>
                </a:lnTo>
                <a:lnTo>
                  <a:pt x="521919" y="289763"/>
                </a:lnTo>
                <a:lnTo>
                  <a:pt x="554139" y="255587"/>
                </a:lnTo>
                <a:lnTo>
                  <a:pt x="578662" y="216776"/>
                </a:lnTo>
                <a:lnTo>
                  <a:pt x="596036" y="174688"/>
                </a:lnTo>
                <a:lnTo>
                  <a:pt x="606361" y="128371"/>
                </a:lnTo>
                <a:lnTo>
                  <a:pt x="608545" y="81457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57092" y="881173"/>
            <a:ext cx="93827" cy="93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78054" y="881174"/>
            <a:ext cx="90068" cy="93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89207" y="879836"/>
            <a:ext cx="71437" cy="96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84833" y="879836"/>
            <a:ext cx="71437" cy="96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77511" y="881174"/>
            <a:ext cx="90068" cy="93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96416" y="881173"/>
            <a:ext cx="80416" cy="938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87577" y="879828"/>
            <a:ext cx="79883" cy="965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208653" y="881173"/>
            <a:ext cx="76136" cy="951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311297" y="879836"/>
            <a:ext cx="71437" cy="964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413159" y="881166"/>
            <a:ext cx="67017" cy="938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506858" y="881178"/>
            <a:ext cx="67017" cy="938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97218" y="881178"/>
            <a:ext cx="67017" cy="938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684606" y="879836"/>
            <a:ext cx="71437" cy="964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398" y="1782869"/>
            <a:ext cx="6883603" cy="150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app.member.virginpulse.com/welcome.html?userToken=jEWvmVEPIHcx4EfSx%2F0eL%2BIFJjr1Q8CnwWQ6Gp7%2FD3XHW17xJ7EPgMKbjUEcSj5k&amp;sponsorId=3425024&amp;language=en-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795005"/>
            <a:ext cx="345821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Blue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Cross </a:t>
            </a: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Blue Shield of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Massachusetts </a:t>
            </a: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is an Independent Licensee of the Blue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Cross </a:t>
            </a: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and Blue Shield</a:t>
            </a:r>
            <a:r>
              <a:rPr sz="500" spc="50" dirty="0">
                <a:solidFill>
                  <a:srgbClr val="4C4D4F"/>
                </a:solidFill>
                <a:latin typeface="DMSans-Medium"/>
                <a:cs typeface="DMSans-Medium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Association.</a:t>
            </a:r>
            <a:endParaRPr sz="500" dirty="0">
              <a:latin typeface="DMSans-Medium"/>
              <a:cs typeface="DMSans-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398" y="1782869"/>
            <a:ext cx="3320415" cy="150622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ts val="5300"/>
              </a:lnSpc>
              <a:spcBef>
                <a:spcPts val="1160"/>
              </a:spcBef>
            </a:pPr>
            <a:r>
              <a:rPr spc="-20" dirty="0"/>
              <a:t>Walk </a:t>
            </a:r>
            <a:r>
              <a:rPr spc="-25" dirty="0"/>
              <a:t>Your</a:t>
            </a:r>
            <a:r>
              <a:rPr spc="-65" dirty="0"/>
              <a:t> </a:t>
            </a:r>
            <a:r>
              <a:rPr spc="-110" dirty="0"/>
              <a:t>Way 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15" dirty="0"/>
              <a:t>Rewards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55452" y="7691077"/>
            <a:ext cx="6858000" cy="941705"/>
            <a:chOff x="455452" y="7757185"/>
            <a:chExt cx="6858000" cy="941705"/>
          </a:xfrm>
        </p:grpSpPr>
        <p:sp>
          <p:nvSpPr>
            <p:cNvPr id="5" name="object 5"/>
            <p:cNvSpPr/>
            <p:nvPr/>
          </p:nvSpPr>
          <p:spPr>
            <a:xfrm>
              <a:off x="461802" y="7942961"/>
              <a:ext cx="6845300" cy="749300"/>
            </a:xfrm>
            <a:custGeom>
              <a:avLst/>
              <a:gdLst/>
              <a:ahLst/>
              <a:cxnLst/>
              <a:rect l="l" t="t" r="r" b="b"/>
              <a:pathLst>
                <a:path w="6845300" h="749300">
                  <a:moveTo>
                    <a:pt x="2741980" y="0"/>
                  </a:moveTo>
                  <a:lnTo>
                    <a:pt x="0" y="0"/>
                  </a:lnTo>
                  <a:lnTo>
                    <a:pt x="0" y="749299"/>
                  </a:lnTo>
                  <a:lnTo>
                    <a:pt x="6845300" y="749299"/>
                  </a:lnTo>
                  <a:lnTo>
                    <a:pt x="6845300" y="0"/>
                  </a:lnTo>
                  <a:lnTo>
                    <a:pt x="4053814" y="0"/>
                  </a:lnTo>
                </a:path>
              </a:pathLst>
            </a:custGeom>
            <a:ln w="12700">
              <a:solidFill>
                <a:srgbClr val="0076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88500" y="7757185"/>
              <a:ext cx="1353820" cy="371475"/>
            </a:xfrm>
            <a:custGeom>
              <a:avLst/>
              <a:gdLst/>
              <a:ahLst/>
              <a:cxnLst/>
              <a:rect l="l" t="t" r="r" b="b"/>
              <a:pathLst>
                <a:path w="1353820" h="371475">
                  <a:moveTo>
                    <a:pt x="1353312" y="0"/>
                  </a:moveTo>
                  <a:lnTo>
                    <a:pt x="0" y="0"/>
                  </a:lnTo>
                  <a:lnTo>
                    <a:pt x="0" y="371170"/>
                  </a:lnTo>
                  <a:lnTo>
                    <a:pt x="1353312" y="371170"/>
                  </a:lnTo>
                  <a:lnTo>
                    <a:pt x="1353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9940" y="7707859"/>
            <a:ext cx="6226175" cy="73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7310" algn="ctr">
              <a:lnSpc>
                <a:spcPct val="100000"/>
              </a:lnSpc>
              <a:spcBef>
                <a:spcPts val="100"/>
              </a:spcBef>
            </a:pPr>
            <a:r>
              <a:rPr sz="1600" b="1" spc="35" dirty="0">
                <a:solidFill>
                  <a:srgbClr val="4C4D4F"/>
                </a:solidFill>
                <a:latin typeface="CrimsonPro-ExtraLight"/>
                <a:cs typeface="CrimsonPro-ExtraLight"/>
              </a:rPr>
              <a:t>Sign</a:t>
            </a:r>
            <a:r>
              <a:rPr sz="1600" b="1" spc="-5" dirty="0">
                <a:solidFill>
                  <a:srgbClr val="4C4D4F"/>
                </a:solidFill>
                <a:latin typeface="CrimsonPro-ExtraLight"/>
                <a:cs typeface="CrimsonPro-ExtraLight"/>
              </a:rPr>
              <a:t> </a:t>
            </a:r>
            <a:r>
              <a:rPr sz="1600" b="1" spc="35" dirty="0">
                <a:solidFill>
                  <a:srgbClr val="4C4D4F"/>
                </a:solidFill>
                <a:latin typeface="CrimsonPro-ExtraLight"/>
                <a:cs typeface="CrimsonPro-ExtraLight"/>
              </a:rPr>
              <a:t>Up</a:t>
            </a:r>
            <a:endParaRPr sz="1600" b="1" dirty="0">
              <a:latin typeface="CrimsonPro-ExtraLight"/>
              <a:cs typeface="CrimsonPro-ExtraLight"/>
            </a:endParaRPr>
          </a:p>
          <a:p>
            <a:pPr marR="29209" algn="ctr">
              <a:lnSpc>
                <a:spcPct val="100000"/>
              </a:lnSpc>
              <a:spcBef>
                <a:spcPts val="815"/>
              </a:spcBef>
            </a:pP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Sign in or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register for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an account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at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1100" b="1" spc="-5" dirty="0">
                <a:solidFill>
                  <a:srgbClr val="4C4D4F"/>
                </a:solidFill>
                <a:latin typeface="DM Sans"/>
                <a:cs typeface="DM Sans"/>
                <a:hlinkClick r:id="rId2"/>
              </a:rPr>
              <a:t>ahealthymerewards.com</a:t>
            </a:r>
            <a:r>
              <a:rPr sz="1100" spc="-5" dirty="0">
                <a:solidFill>
                  <a:srgbClr val="4C4D4F"/>
                </a:solidFill>
                <a:latin typeface="DM Sans"/>
                <a:cs typeface="DM Sans"/>
              </a:rPr>
              <a:t>.</a:t>
            </a:r>
            <a:endParaRPr sz="1100" dirty="0">
              <a:latin typeface="DM Sans"/>
              <a:cs typeface="DM Sans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Be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sure to </a:t>
            </a:r>
            <a:r>
              <a:rPr sz="1100" spc="-5" dirty="0">
                <a:solidFill>
                  <a:srgbClr val="4C4D4F"/>
                </a:solidFill>
                <a:latin typeface="DM Sans"/>
                <a:cs typeface="DM Sans"/>
              </a:rPr>
              <a:t>connect </a:t>
            </a:r>
            <a:r>
              <a:rPr sz="1100" spc="-15" dirty="0">
                <a:solidFill>
                  <a:srgbClr val="4C4D4F"/>
                </a:solidFill>
                <a:latin typeface="DM Sans"/>
                <a:cs typeface="DM Sans"/>
              </a:rPr>
              <a:t>your </a:t>
            </a:r>
            <a:r>
              <a:rPr sz="1100" spc="-5" dirty="0">
                <a:solidFill>
                  <a:srgbClr val="4C4D4F"/>
                </a:solidFill>
                <a:latin typeface="DM Sans"/>
                <a:cs typeface="DM Sans"/>
              </a:rPr>
              <a:t>activity </a:t>
            </a:r>
            <a:r>
              <a:rPr sz="1100" spc="-15" dirty="0">
                <a:solidFill>
                  <a:srgbClr val="4C4D4F"/>
                </a:solidFill>
                <a:latin typeface="DM Sans"/>
                <a:cs typeface="DM Sans"/>
              </a:rPr>
              <a:t>tracker.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more steps </a:t>
            </a:r>
            <a:r>
              <a:rPr sz="1100" spc="-20" dirty="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log,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more </a:t>
            </a:r>
            <a:r>
              <a:rPr sz="1100" spc="-15" dirty="0">
                <a:solidFill>
                  <a:srgbClr val="4C4D4F"/>
                </a:solidFill>
                <a:latin typeface="DM Sans"/>
                <a:cs typeface="DM Sans"/>
              </a:rPr>
              <a:t>rewards </a:t>
            </a:r>
            <a:r>
              <a:rPr sz="1100" spc="-20" dirty="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can</a:t>
            </a:r>
            <a:r>
              <a:rPr lang="en-US" sz="11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earn!</a:t>
            </a:r>
            <a:endParaRPr sz="1100" dirty="0">
              <a:latin typeface="DM Sans"/>
              <a:cs typeface="DM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302" y="3695047"/>
            <a:ext cx="2218690" cy="99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sz="1600" spc="-50" dirty="0">
                <a:solidFill>
                  <a:srgbClr val="003763"/>
                </a:solidFill>
                <a:latin typeface="DMSans-Medium"/>
                <a:cs typeface="DMSans-Medium"/>
              </a:rPr>
              <a:t>You </a:t>
            </a: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can earn up</a:t>
            </a:r>
            <a:r>
              <a:rPr sz="1600" spc="20" dirty="0">
                <a:solidFill>
                  <a:srgbClr val="003763"/>
                </a:solidFill>
                <a:latin typeface="DMSans-Medium"/>
                <a:cs typeface="DMSans-Medium"/>
              </a:rPr>
              <a:t> </a:t>
            </a:r>
            <a:r>
              <a:rPr sz="1600" spc="-15" dirty="0">
                <a:solidFill>
                  <a:srgbClr val="003763"/>
                </a:solidFill>
                <a:latin typeface="DMSans-Medium"/>
                <a:cs typeface="DMSans-Medium"/>
              </a:rPr>
              <a:t>to</a:t>
            </a:r>
            <a:endParaRPr sz="1600" dirty="0">
              <a:latin typeface="DMSans-Medium"/>
              <a:cs typeface="DMSans-Medium"/>
            </a:endParaRPr>
          </a:p>
          <a:p>
            <a:pPr marL="12700" marR="5080">
              <a:lnSpc>
                <a:spcPts val="1900"/>
              </a:lnSpc>
              <a:spcBef>
                <a:spcPts val="70"/>
              </a:spcBef>
            </a:pP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$400</a:t>
            </a:r>
            <a:r>
              <a:rPr lang="en-US" sz="1600" baseline="30000" dirty="0"/>
              <a:t>*</a:t>
            </a: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 annually when  </a:t>
            </a:r>
            <a:r>
              <a:rPr sz="1600" spc="-25" dirty="0">
                <a:solidFill>
                  <a:srgbClr val="003763"/>
                </a:solidFill>
                <a:latin typeface="DMSans-Medium"/>
                <a:cs typeface="DMSans-Medium"/>
              </a:rPr>
              <a:t>you </a:t>
            </a:r>
            <a:r>
              <a:rPr sz="1600" spc="-5" dirty="0">
                <a:solidFill>
                  <a:srgbClr val="003763"/>
                </a:solidFill>
                <a:latin typeface="DMSans-Medium"/>
                <a:cs typeface="DMSans-Medium"/>
              </a:rPr>
              <a:t>participate </a:t>
            </a: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in  </a:t>
            </a:r>
            <a:r>
              <a:rPr sz="1600" spc="-5" dirty="0">
                <a:solidFill>
                  <a:srgbClr val="003763"/>
                </a:solidFill>
                <a:latin typeface="DMSans-Medium"/>
                <a:cs typeface="DMSans-Medium"/>
              </a:rPr>
              <a:t>a</a:t>
            </a:r>
            <a:r>
              <a:rPr sz="1600" b="1" spc="-5" dirty="0">
                <a:solidFill>
                  <a:srgbClr val="003763"/>
                </a:solidFill>
                <a:latin typeface="DMSans-Medium"/>
                <a:cs typeface="DMSans-Medium"/>
              </a:rPr>
              <a:t>healthy</a:t>
            </a:r>
            <a:r>
              <a:rPr sz="1600" spc="-5" dirty="0">
                <a:solidFill>
                  <a:srgbClr val="003763"/>
                </a:solidFill>
                <a:latin typeface="DMSans-Medium"/>
                <a:cs typeface="DMSans-Medium"/>
              </a:rPr>
              <a:t>me</a:t>
            </a:r>
            <a:r>
              <a:rPr sz="1600" spc="-75" dirty="0">
                <a:solidFill>
                  <a:srgbClr val="003763"/>
                </a:solidFill>
                <a:latin typeface="DMSans-Medium"/>
                <a:cs typeface="DMSans-Medium"/>
              </a:rPr>
              <a:t> </a:t>
            </a:r>
            <a:r>
              <a:rPr sz="1600" spc="-15" dirty="0">
                <a:solidFill>
                  <a:srgbClr val="003763"/>
                </a:solidFill>
                <a:latin typeface="DMSans-Medium"/>
                <a:cs typeface="DMSans-Medium"/>
              </a:rPr>
              <a:t>Rewards®´.</a:t>
            </a:r>
            <a:endParaRPr sz="1600" dirty="0">
              <a:latin typeface="DMSans-Medium"/>
              <a:cs typeface="DMSans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1419" y="583869"/>
            <a:ext cx="2650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6765" marR="5080" indent="-774700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This </a:t>
            </a:r>
            <a:r>
              <a:rPr sz="900" spc="-10" dirty="0">
                <a:solidFill>
                  <a:srgbClr val="4C4D4F"/>
                </a:solidFill>
                <a:latin typeface="DM Sans"/>
                <a:cs typeface="DM Sans"/>
              </a:rPr>
              <a:t>program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is </a:t>
            </a:r>
            <a:r>
              <a:rPr sz="900" spc="-5" dirty="0">
                <a:solidFill>
                  <a:srgbClr val="4C4D4F"/>
                </a:solidFill>
                <a:latin typeface="DM Sans"/>
                <a:cs typeface="DM Sans"/>
              </a:rPr>
              <a:t>available </a:t>
            </a:r>
            <a:r>
              <a:rPr sz="900" spc="-10" dirty="0">
                <a:solidFill>
                  <a:srgbClr val="4C4D4F"/>
                </a:solidFill>
                <a:latin typeface="DM Sans"/>
                <a:cs typeface="DM Sans"/>
              </a:rPr>
              <a:t>to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sz="9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sz="900" spc="-3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Shield  of </a:t>
            </a:r>
            <a:r>
              <a:rPr sz="900" spc="-5" dirty="0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subscribers</a:t>
            </a:r>
            <a:r>
              <a:rPr sz="900" spc="-4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900" spc="-15" dirty="0">
                <a:solidFill>
                  <a:srgbClr val="4C4D4F"/>
                </a:solidFill>
                <a:latin typeface="DM Sans"/>
                <a:cs typeface="DM Sans"/>
              </a:rPr>
              <a:t>only.</a:t>
            </a:r>
            <a:endParaRPr sz="900" dirty="0">
              <a:latin typeface="DM Sans"/>
              <a:cs typeface="DM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5516" y="5499787"/>
            <a:ext cx="2524760" cy="1364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15D3E"/>
                </a:solidFill>
                <a:latin typeface="Bebas Neue"/>
                <a:cs typeface="Bebas Neue"/>
              </a:rPr>
              <a:t>Earn Big with </a:t>
            </a:r>
            <a:r>
              <a:rPr sz="1700" spc="-15" dirty="0">
                <a:solidFill>
                  <a:srgbClr val="F15D3E"/>
                </a:solidFill>
                <a:latin typeface="Bebas Neue"/>
                <a:cs typeface="Bebas Neue"/>
              </a:rPr>
              <a:t>ahealthyme</a:t>
            </a:r>
            <a:r>
              <a:rPr sz="1700" spc="-70" dirty="0">
                <a:solidFill>
                  <a:srgbClr val="F15D3E"/>
                </a:solidFill>
                <a:latin typeface="Bebas Neue"/>
                <a:cs typeface="Bebas Neue"/>
              </a:rPr>
              <a:t> </a:t>
            </a:r>
            <a:r>
              <a:rPr sz="1700" spc="-5" dirty="0">
                <a:solidFill>
                  <a:srgbClr val="F15D3E"/>
                </a:solidFill>
                <a:latin typeface="Bebas Neue"/>
                <a:cs typeface="Bebas Neue"/>
              </a:rPr>
              <a:t>Rewards</a:t>
            </a:r>
            <a:endParaRPr sz="1700" dirty="0">
              <a:latin typeface="Bebas Neue"/>
              <a:cs typeface="Bebas Neue"/>
            </a:endParaRPr>
          </a:p>
          <a:p>
            <a:pPr marL="303530" marR="295275" algn="ctr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Sign up </a:t>
            </a:r>
            <a:r>
              <a:rPr sz="1000" spc="-1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for </a:t>
            </a:r>
            <a:r>
              <a:rPr sz="1000" spc="-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ahealthyme</a:t>
            </a:r>
            <a:r>
              <a:rPr sz="1000" spc="-3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Rewards 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and </a:t>
            </a:r>
            <a:r>
              <a:rPr sz="1000" spc="-1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get </a:t>
            </a:r>
            <a:r>
              <a:rPr sz="1000" spc="-1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rewarded for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making  healthier choices </a:t>
            </a:r>
            <a:r>
              <a:rPr sz="1000" spc="-1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every</a:t>
            </a:r>
            <a:r>
              <a:rPr sz="1000" spc="-4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sz="1000" spc="-2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day.</a:t>
            </a:r>
            <a:endParaRPr sz="1000" dirty="0">
              <a:solidFill>
                <a:srgbClr val="4C4D4F"/>
              </a:solidFill>
              <a:latin typeface="DM Sans" pitchFamily="2" charset="77"/>
              <a:cs typeface="DMSans-Medium"/>
            </a:endParaRPr>
          </a:p>
          <a:p>
            <a:pPr marL="384175" marR="375920" algn="ctr">
              <a:lnSpc>
                <a:spcPct val="100000"/>
              </a:lnSpc>
            </a:pPr>
            <a:r>
              <a:rPr sz="1000" spc="-3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You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can also </a:t>
            </a:r>
            <a:r>
              <a:rPr sz="1000" spc="-1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get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 </a:t>
            </a:r>
            <a:r>
              <a:rPr lang="en-US" sz="1000" dirty="0">
                <a:solidFill>
                  <a:srgbClr val="4C4D4F"/>
                </a:solidFill>
                <a:latin typeface="DM Sans Medium" pitchFamily="2" charset="77"/>
                <a:cs typeface="DMSans-Medium"/>
              </a:rPr>
              <a:t>Max</a:t>
            </a:r>
            <a:r>
              <a:rPr lang="en-US" sz="1000" spc="-50" dirty="0">
                <a:solidFill>
                  <a:srgbClr val="4C4D4F"/>
                </a:solidFill>
                <a:latin typeface="DM Sans Medium" pitchFamily="2" charset="77"/>
                <a:cs typeface="DMSans-Medium"/>
              </a:rPr>
              <a:t> </a:t>
            </a:r>
            <a:r>
              <a:rPr lang="en-US" sz="1000" dirty="0">
                <a:solidFill>
                  <a:srgbClr val="4C4D4F"/>
                </a:solidFill>
                <a:latin typeface="DM Sans Medium" pitchFamily="2" charset="77"/>
                <a:cs typeface="DMSans-Medium"/>
              </a:rPr>
              <a:t>Buzz™ </a:t>
            </a:r>
            <a:r>
              <a:rPr lang="en-US" sz="1000" dirty="0">
                <a:solidFill>
                  <a:srgbClr val="4C4D4F"/>
                </a:solidFill>
                <a:latin typeface="DM Sans" pitchFamily="2" charset="77"/>
              </a:rPr>
              <a:t>activity tracker</a:t>
            </a:r>
            <a:r>
              <a:rPr lang="en-US"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lang="en-US" sz="1000" spc="-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at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no additional</a:t>
            </a:r>
            <a:r>
              <a:rPr sz="1000" spc="-2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sz="1000" spc="-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cost.</a:t>
            </a:r>
            <a:endParaRPr sz="1000" dirty="0">
              <a:solidFill>
                <a:srgbClr val="4C4D4F"/>
              </a:solidFill>
              <a:latin typeface="DM Sans" pitchFamily="2" charset="77"/>
              <a:cs typeface="DMSans-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62654" y="5499787"/>
            <a:ext cx="2484120" cy="137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algn="ctr">
              <a:lnSpc>
                <a:spcPct val="100000"/>
              </a:lnSpc>
              <a:spcBef>
                <a:spcPts val="100"/>
              </a:spcBef>
            </a:pPr>
            <a:r>
              <a:rPr lang="en-US" sz="1700" dirty="0">
                <a:solidFill>
                  <a:srgbClr val="F25D3E"/>
                </a:solidFill>
                <a:latin typeface="Bebas Neue" panose="020B0606020202050201" pitchFamily="34" charset="77"/>
              </a:rPr>
              <a:t>Step It Up to a Better You</a:t>
            </a:r>
          </a:p>
          <a:p>
            <a:pPr marL="18415" algn="ctr">
              <a:lnSpc>
                <a:spcPct val="100000"/>
              </a:lnSpc>
              <a:spcBef>
                <a:spcPts val="100"/>
              </a:spcBef>
            </a:pPr>
            <a:endParaRPr lang="en-US" sz="1000" dirty="0">
              <a:latin typeface="DM Sans" pitchFamily="2" charset="77"/>
            </a:endParaRPr>
          </a:p>
          <a:p>
            <a:pPr marL="18415" algn="ctr">
              <a:spcBef>
                <a:spcPts val="100"/>
              </a:spcBef>
            </a:pPr>
            <a:r>
              <a:rPr lang="en-US" sz="1000" dirty="0">
                <a:solidFill>
                  <a:srgbClr val="4C4D4F"/>
                </a:solidFill>
                <a:latin typeface="DM Sans" pitchFamily="2" charset="77"/>
              </a:rPr>
              <a:t>You can improve your mental and physical health by making small changes to your daily routine. Sign up for</a:t>
            </a:r>
            <a:br>
              <a:rPr lang="en-US" sz="1000" dirty="0">
                <a:solidFill>
                  <a:srgbClr val="4C4D4F"/>
                </a:solidFill>
                <a:latin typeface="DM Sans" pitchFamily="2" charset="77"/>
              </a:rPr>
            </a:br>
            <a:r>
              <a:rPr lang="en-US" sz="1000" dirty="0">
                <a:solidFill>
                  <a:srgbClr val="4C4D4F"/>
                </a:solidFill>
                <a:latin typeface="DM Sans" pitchFamily="2" charset="77"/>
              </a:rPr>
              <a:t>”</a:t>
            </a:r>
            <a:r>
              <a:rPr lang="en-US" sz="1000" b="1" dirty="0">
                <a:solidFill>
                  <a:srgbClr val="4C4D4F"/>
                </a:solidFill>
                <a:latin typeface="DM Sans" pitchFamily="2" charset="77"/>
              </a:rPr>
              <a:t>Eco-Friendly Cities Around the World</a:t>
            </a:r>
            <a:r>
              <a:rPr lang="en-US" sz="1000" dirty="0">
                <a:solidFill>
                  <a:srgbClr val="4C4D4F"/>
                </a:solidFill>
                <a:latin typeface="DM Sans" pitchFamily="2" charset="77"/>
              </a:rPr>
              <a:t>" Challenge, and let’s take the first step together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.</a:t>
            </a:r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228600" cy="10058400"/>
          </a:xfrm>
          <a:custGeom>
            <a:avLst/>
            <a:gdLst/>
            <a:ahLst/>
            <a:cxnLst/>
            <a:rect l="l" t="t" r="r" b="b"/>
            <a:pathLst>
              <a:path w="228600" h="10058400">
                <a:moveTo>
                  <a:pt x="228600" y="0"/>
                </a:moveTo>
                <a:lnTo>
                  <a:pt x="0" y="0"/>
                </a:lnTo>
                <a:lnTo>
                  <a:pt x="0" y="10058400"/>
                </a:lnTo>
                <a:lnTo>
                  <a:pt x="228600" y="10058400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10236" y="6995120"/>
            <a:ext cx="2348432" cy="51296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1000" b="1" dirty="0">
                <a:solidFill>
                  <a:srgbClr val="4C4D4F"/>
                </a:solidFill>
                <a:latin typeface="DM Sans" pitchFamily="2" charset="77"/>
              </a:rPr>
              <a:t>Registration Starts: July 31, 2023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1000" b="1" dirty="0">
                <a:solidFill>
                  <a:srgbClr val="4C4D4F"/>
                </a:solidFill>
                <a:latin typeface="DM Sans" pitchFamily="2" charset="77"/>
              </a:rPr>
              <a:t>Challenge Starts: August 14, 2023 Challenge Ends: September 11, 2023</a:t>
            </a:r>
            <a:endParaRPr sz="1000" b="1" dirty="0">
              <a:solidFill>
                <a:srgbClr val="4C4D4F"/>
              </a:solidFill>
              <a:latin typeface="DM Sans" pitchFamily="2" charset="77"/>
              <a:cs typeface="DM San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513F91-0F81-1940-9B2B-C696DCB8D076}"/>
              </a:ext>
            </a:extLst>
          </p:cNvPr>
          <p:cNvSpPr/>
          <p:nvPr/>
        </p:nvSpPr>
        <p:spPr>
          <a:xfrm>
            <a:off x="461802" y="8758921"/>
            <a:ext cx="6845300" cy="743891"/>
          </a:xfrm>
          <a:prstGeom prst="rect">
            <a:avLst/>
          </a:prstGeom>
          <a:solidFill>
            <a:srgbClr val="00376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BB1771-6FCD-664D-8D6B-EB0B74702AD7}"/>
              </a:ext>
            </a:extLst>
          </p:cNvPr>
          <p:cNvSpPr txBox="1"/>
          <p:nvPr/>
        </p:nvSpPr>
        <p:spPr>
          <a:xfrm>
            <a:off x="465298" y="8807700"/>
            <a:ext cx="684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bas Neue" panose="020B0606020202050201" pitchFamily="34" charset="77"/>
              </a:rPr>
              <a:t>EARN POINTS WITH JOURNEYS</a:t>
            </a:r>
            <a:r>
              <a:rPr lang="en-US" sz="1600" baseline="30000" dirty="0">
                <a:solidFill>
                  <a:schemeClr val="bg1"/>
                </a:solidFill>
                <a:latin typeface="Bebas Neue" panose="020B0606020202050201" pitchFamily="34" charset="77"/>
              </a:rPr>
              <a:t>®´</a:t>
            </a:r>
            <a:br>
              <a:rPr lang="en-US" sz="1200" b="1" dirty="0">
                <a:solidFill>
                  <a:schemeClr val="bg1"/>
                </a:solidFill>
                <a:latin typeface="DM Sans" pitchFamily="2" charset="77"/>
              </a:rPr>
            </a:br>
            <a:r>
              <a:rPr lang="en-US" sz="1000" dirty="0">
                <a:solidFill>
                  <a:schemeClr val="bg1"/>
                </a:solidFill>
                <a:latin typeface="DM Sans" pitchFamily="2" charset="77"/>
              </a:rPr>
              <a:t>These self-guided programs offer tips on how to eat healthy, reduce stress, manage your money,</a:t>
            </a:r>
            <a:br>
              <a:rPr lang="en-US" sz="1000" dirty="0">
                <a:solidFill>
                  <a:schemeClr val="bg1"/>
                </a:solidFill>
                <a:latin typeface="DM Sans" pitchFamily="2" charset="77"/>
              </a:rPr>
            </a:br>
            <a:r>
              <a:rPr lang="en-US" sz="1000" dirty="0">
                <a:solidFill>
                  <a:schemeClr val="bg1"/>
                </a:solidFill>
                <a:latin typeface="DM Sans" pitchFamily="2" charset="77"/>
              </a:rPr>
              <a:t>improve your sleep, and be more active–all while you earn points toward $400 in annual rewards. 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34C6D5E0-70F7-A047-97FD-640B10846A7D}"/>
              </a:ext>
            </a:extLst>
          </p:cNvPr>
          <p:cNvSpPr txBox="1"/>
          <p:nvPr/>
        </p:nvSpPr>
        <p:spPr>
          <a:xfrm>
            <a:off x="6494513" y="9795005"/>
            <a:ext cx="820687" cy="974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550" dirty="0">
                <a:solidFill>
                  <a:srgbClr val="4C4D4F"/>
                </a:solidFill>
              </a:rPr>
              <a:t>(continued)</a:t>
            </a:r>
            <a:endParaRPr sz="550" dirty="0">
              <a:solidFill>
                <a:srgbClr val="4C4D4F"/>
              </a:solidFill>
              <a:latin typeface="DMSans-Medium"/>
              <a:cs typeface="DMSans-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E3A9F3-018A-CE4B-BF3A-2E5955003CA4}"/>
              </a:ext>
            </a:extLst>
          </p:cNvPr>
          <p:cNvSpPr txBox="1"/>
          <p:nvPr/>
        </p:nvSpPr>
        <p:spPr>
          <a:xfrm>
            <a:off x="386136" y="9572082"/>
            <a:ext cx="4648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DM Sans" pitchFamily="2" charset="77"/>
              </a:rPr>
              <a:t>*Rewards may be considered a taxable form of income, please consult your tax advisor.</a:t>
            </a:r>
          </a:p>
        </p:txBody>
      </p:sp>
      <p:sp>
        <p:nvSpPr>
          <p:cNvPr id="24" name="object 13">
            <a:extLst>
              <a:ext uri="{FF2B5EF4-FFF2-40B4-BE49-F238E27FC236}">
                <a16:creationId xmlns:a16="http://schemas.microsoft.com/office/drawing/2014/main" id="{6D1CD689-B919-FF48-B410-9BC2461F338D}"/>
              </a:ext>
            </a:extLst>
          </p:cNvPr>
          <p:cNvSpPr/>
          <p:nvPr/>
        </p:nvSpPr>
        <p:spPr>
          <a:xfrm>
            <a:off x="3937253" y="988999"/>
            <a:ext cx="3606546" cy="4191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024" y="8839200"/>
            <a:ext cx="6872605" cy="7620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Times New Roman"/>
              <a:cs typeface="Times New Roman"/>
            </a:endParaRPr>
          </a:p>
          <a:p>
            <a:pPr marL="57150" marR="376555">
              <a:lnSpc>
                <a:spcPct val="100000"/>
              </a:lnSpc>
            </a:pP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Blue Shield of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complies with applicable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federal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civil rights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laws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and does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not discriminate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on the basis of race,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color, national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origin,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age, disability, sex, sexual  orientation,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or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gender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identity.</a:t>
            </a:r>
            <a:endParaRPr sz="600">
              <a:latin typeface="DM Sans"/>
              <a:cs typeface="DM Sans"/>
            </a:endParaRPr>
          </a:p>
          <a:p>
            <a:pPr marL="57150">
              <a:lnSpc>
                <a:spcPct val="100000"/>
              </a:lnSpc>
              <a:spcBef>
                <a:spcPts val="450"/>
              </a:spcBef>
            </a:pP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ATTENTION: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If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don’t speak English,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language assistance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services,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free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of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charge, are available to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you.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Call Member Service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at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the number on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your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ID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card (TTY:</a:t>
            </a:r>
            <a:r>
              <a:rPr sz="600" spc="9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600" b="1" dirty="0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).</a:t>
            </a:r>
            <a:endParaRPr sz="600">
              <a:latin typeface="DM Sans"/>
              <a:cs typeface="DM Sans"/>
            </a:endParaRPr>
          </a:p>
          <a:p>
            <a:pPr marL="57150" marR="99695">
              <a:lnSpc>
                <a:spcPct val="100000"/>
              </a:lnSpc>
            </a:pP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ATENCIÓN: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Si habla español, tiene a su disposición servicios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gratuitos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asistencia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con el idioma. Llame al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número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Servicio al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Cliente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que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figura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en su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tarjeta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identificación (TTY: </a:t>
            </a:r>
            <a:r>
              <a:rPr sz="600" b="1" dirty="0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).  </a:t>
            </a:r>
            <a:r>
              <a:rPr sz="600" spc="-15" dirty="0">
                <a:solidFill>
                  <a:srgbClr val="4C4D4F"/>
                </a:solidFill>
                <a:latin typeface="DM Sans"/>
                <a:cs typeface="DM Sans"/>
              </a:rPr>
              <a:t>ATENÇÃO: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fala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português, são-lhe disponibilizados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gratuitamente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serviços de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assistência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idiomas.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Telefone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para os Serviços aos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Membros,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através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do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número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no seu cartão ID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(TTY: </a:t>
            </a:r>
            <a:r>
              <a:rPr sz="600" b="1" dirty="0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).</a:t>
            </a:r>
            <a:endParaRPr sz="600">
              <a:latin typeface="DM Sans"/>
              <a:cs typeface="DM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524" y="9637368"/>
            <a:ext cx="54521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® </a:t>
            </a:r>
            <a:r>
              <a:rPr sz="500" spc="-10" dirty="0">
                <a:solidFill>
                  <a:srgbClr val="4C4D4F"/>
                </a:solidFill>
                <a:latin typeface="DM Sans"/>
                <a:cs typeface="DM Sans"/>
              </a:rPr>
              <a:t>Registered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of the Blue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Blue Shield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Association.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®´ </a:t>
            </a:r>
            <a:r>
              <a:rPr sz="500" spc="-10" dirty="0">
                <a:solidFill>
                  <a:srgbClr val="4C4D4F"/>
                </a:solidFill>
                <a:latin typeface="DM Sans"/>
                <a:cs typeface="DM Sans"/>
              </a:rPr>
              <a:t>Registered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of Blue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Blue Shield of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Massachusetts,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Inc., ®´´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10" dirty="0">
                <a:solidFill>
                  <a:srgbClr val="4C4D4F"/>
                </a:solidFill>
                <a:latin typeface="DM Sans"/>
                <a:cs typeface="DM Sans"/>
              </a:rPr>
              <a:t>Registered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Marks,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TM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Trademarks,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</a:t>
            </a:r>
            <a:br>
              <a:rPr lang="en-US" sz="500" dirty="0">
                <a:solidFill>
                  <a:srgbClr val="4C4D4F"/>
                </a:solidFill>
                <a:latin typeface="DM Sans"/>
                <a:cs typeface="DM Sans"/>
              </a:rPr>
            </a:b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SM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Service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are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property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of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their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respective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owners.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©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20</a:t>
            </a:r>
            <a:r>
              <a:rPr lang="en-US" sz="500" spc="-5" dirty="0">
                <a:solidFill>
                  <a:srgbClr val="4C4D4F"/>
                </a:solidFill>
                <a:latin typeface="DM Sans"/>
                <a:cs typeface="DM Sans"/>
              </a:rPr>
              <a:t>21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and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Shield of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Massachusetts,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Inc.,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or</a:t>
            </a:r>
            <a:r>
              <a:rPr lang="en-US" sz="500" dirty="0"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Blue Shield of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HMO Blue,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Inc.</a:t>
            </a:r>
            <a:endParaRPr sz="500" dirty="0">
              <a:latin typeface="DM Sans"/>
              <a:cs typeface="DM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30676" y="8084692"/>
            <a:ext cx="456565" cy="238760"/>
          </a:xfrm>
          <a:custGeom>
            <a:avLst/>
            <a:gdLst/>
            <a:ahLst/>
            <a:cxnLst/>
            <a:rect l="l" t="t" r="r" b="b"/>
            <a:pathLst>
              <a:path w="456564" h="238759">
                <a:moveTo>
                  <a:pt x="196443" y="232079"/>
                </a:moveTo>
                <a:lnTo>
                  <a:pt x="192659" y="226225"/>
                </a:lnTo>
                <a:lnTo>
                  <a:pt x="194564" y="225882"/>
                </a:lnTo>
                <a:lnTo>
                  <a:pt x="196088" y="224840"/>
                </a:lnTo>
                <a:lnTo>
                  <a:pt x="196088" y="224510"/>
                </a:lnTo>
                <a:lnTo>
                  <a:pt x="196088" y="220306"/>
                </a:lnTo>
                <a:lnTo>
                  <a:pt x="196088" y="219748"/>
                </a:lnTo>
                <a:lnTo>
                  <a:pt x="194525" y="218567"/>
                </a:lnTo>
                <a:lnTo>
                  <a:pt x="193979" y="218567"/>
                </a:lnTo>
                <a:lnTo>
                  <a:pt x="193979" y="220599"/>
                </a:lnTo>
                <a:lnTo>
                  <a:pt x="193979" y="224396"/>
                </a:lnTo>
                <a:lnTo>
                  <a:pt x="192417" y="224510"/>
                </a:lnTo>
                <a:lnTo>
                  <a:pt x="188226" y="224510"/>
                </a:lnTo>
                <a:lnTo>
                  <a:pt x="188226" y="220306"/>
                </a:lnTo>
                <a:lnTo>
                  <a:pt x="192430" y="220306"/>
                </a:lnTo>
                <a:lnTo>
                  <a:pt x="193979" y="220599"/>
                </a:lnTo>
                <a:lnTo>
                  <a:pt x="193979" y="218567"/>
                </a:lnTo>
                <a:lnTo>
                  <a:pt x="186182" y="218567"/>
                </a:lnTo>
                <a:lnTo>
                  <a:pt x="186182" y="232079"/>
                </a:lnTo>
                <a:lnTo>
                  <a:pt x="188226" y="232079"/>
                </a:lnTo>
                <a:lnTo>
                  <a:pt x="188226" y="226225"/>
                </a:lnTo>
                <a:lnTo>
                  <a:pt x="190576" y="226225"/>
                </a:lnTo>
                <a:lnTo>
                  <a:pt x="194132" y="232079"/>
                </a:lnTo>
                <a:lnTo>
                  <a:pt x="196443" y="232079"/>
                </a:lnTo>
                <a:close/>
              </a:path>
              <a:path w="456564" h="238759">
                <a:moveTo>
                  <a:pt x="202526" y="218567"/>
                </a:moveTo>
                <a:lnTo>
                  <a:pt x="200190" y="216446"/>
                </a:lnTo>
                <a:lnTo>
                  <a:pt x="200190" y="219748"/>
                </a:lnTo>
                <a:lnTo>
                  <a:pt x="200190" y="230936"/>
                </a:lnTo>
                <a:lnTo>
                  <a:pt x="196011" y="235102"/>
                </a:lnTo>
                <a:lnTo>
                  <a:pt x="185331" y="235102"/>
                </a:lnTo>
                <a:lnTo>
                  <a:pt x="181152" y="230936"/>
                </a:lnTo>
                <a:lnTo>
                  <a:pt x="181152" y="219748"/>
                </a:lnTo>
                <a:lnTo>
                  <a:pt x="185331" y="215544"/>
                </a:lnTo>
                <a:lnTo>
                  <a:pt x="196011" y="215544"/>
                </a:lnTo>
                <a:lnTo>
                  <a:pt x="200190" y="219748"/>
                </a:lnTo>
                <a:lnTo>
                  <a:pt x="200190" y="216446"/>
                </a:lnTo>
                <a:lnTo>
                  <a:pt x="199212" y="215544"/>
                </a:lnTo>
                <a:lnTo>
                  <a:pt x="197078" y="213601"/>
                </a:lnTo>
                <a:lnTo>
                  <a:pt x="184238" y="213601"/>
                </a:lnTo>
                <a:lnTo>
                  <a:pt x="178777" y="218567"/>
                </a:lnTo>
                <a:lnTo>
                  <a:pt x="178777" y="232079"/>
                </a:lnTo>
                <a:lnTo>
                  <a:pt x="184238" y="237070"/>
                </a:lnTo>
                <a:lnTo>
                  <a:pt x="197078" y="237070"/>
                </a:lnTo>
                <a:lnTo>
                  <a:pt x="199224" y="235102"/>
                </a:lnTo>
                <a:lnTo>
                  <a:pt x="202526" y="232079"/>
                </a:lnTo>
                <a:lnTo>
                  <a:pt x="202526" y="218567"/>
                </a:lnTo>
                <a:close/>
              </a:path>
              <a:path w="456564" h="238759">
                <a:moveTo>
                  <a:pt x="233045" y="67398"/>
                </a:moveTo>
                <a:lnTo>
                  <a:pt x="168186" y="67398"/>
                </a:lnTo>
                <a:lnTo>
                  <a:pt x="168186" y="2628"/>
                </a:lnTo>
                <a:lnTo>
                  <a:pt x="64858" y="2628"/>
                </a:lnTo>
                <a:lnTo>
                  <a:pt x="64858" y="67398"/>
                </a:lnTo>
                <a:lnTo>
                  <a:pt x="0" y="67398"/>
                </a:lnTo>
                <a:lnTo>
                  <a:pt x="0" y="171538"/>
                </a:lnTo>
                <a:lnTo>
                  <a:pt x="64858" y="171538"/>
                </a:lnTo>
                <a:lnTo>
                  <a:pt x="64858" y="236308"/>
                </a:lnTo>
                <a:lnTo>
                  <a:pt x="168186" y="236308"/>
                </a:lnTo>
                <a:lnTo>
                  <a:pt x="168186" y="171538"/>
                </a:lnTo>
                <a:lnTo>
                  <a:pt x="233045" y="171538"/>
                </a:lnTo>
                <a:lnTo>
                  <a:pt x="233045" y="67398"/>
                </a:lnTo>
                <a:close/>
              </a:path>
              <a:path w="456564" h="238759">
                <a:moveTo>
                  <a:pt x="418198" y="232079"/>
                </a:moveTo>
                <a:lnTo>
                  <a:pt x="414413" y="226225"/>
                </a:lnTo>
                <a:lnTo>
                  <a:pt x="416306" y="225882"/>
                </a:lnTo>
                <a:lnTo>
                  <a:pt x="417842" y="224840"/>
                </a:lnTo>
                <a:lnTo>
                  <a:pt x="417842" y="224510"/>
                </a:lnTo>
                <a:lnTo>
                  <a:pt x="417842" y="220306"/>
                </a:lnTo>
                <a:lnTo>
                  <a:pt x="417842" y="219748"/>
                </a:lnTo>
                <a:lnTo>
                  <a:pt x="416267" y="218567"/>
                </a:lnTo>
                <a:lnTo>
                  <a:pt x="415721" y="218567"/>
                </a:lnTo>
                <a:lnTo>
                  <a:pt x="415721" y="220599"/>
                </a:lnTo>
                <a:lnTo>
                  <a:pt x="415721" y="224396"/>
                </a:lnTo>
                <a:lnTo>
                  <a:pt x="414172" y="224510"/>
                </a:lnTo>
                <a:lnTo>
                  <a:pt x="409968" y="224510"/>
                </a:lnTo>
                <a:lnTo>
                  <a:pt x="409968" y="220306"/>
                </a:lnTo>
                <a:lnTo>
                  <a:pt x="414172" y="220306"/>
                </a:lnTo>
                <a:lnTo>
                  <a:pt x="415721" y="220599"/>
                </a:lnTo>
                <a:lnTo>
                  <a:pt x="415721" y="218567"/>
                </a:lnTo>
                <a:lnTo>
                  <a:pt x="407924" y="218567"/>
                </a:lnTo>
                <a:lnTo>
                  <a:pt x="407924" y="232079"/>
                </a:lnTo>
                <a:lnTo>
                  <a:pt x="409968" y="232079"/>
                </a:lnTo>
                <a:lnTo>
                  <a:pt x="409968" y="226225"/>
                </a:lnTo>
                <a:lnTo>
                  <a:pt x="412330" y="226225"/>
                </a:lnTo>
                <a:lnTo>
                  <a:pt x="415912" y="232079"/>
                </a:lnTo>
                <a:lnTo>
                  <a:pt x="418198" y="232079"/>
                </a:lnTo>
                <a:close/>
              </a:path>
              <a:path w="456564" h="238759">
                <a:moveTo>
                  <a:pt x="424307" y="218567"/>
                </a:moveTo>
                <a:lnTo>
                  <a:pt x="421932" y="216408"/>
                </a:lnTo>
                <a:lnTo>
                  <a:pt x="421932" y="219748"/>
                </a:lnTo>
                <a:lnTo>
                  <a:pt x="421932" y="230936"/>
                </a:lnTo>
                <a:lnTo>
                  <a:pt x="417753" y="235102"/>
                </a:lnTo>
                <a:lnTo>
                  <a:pt x="407085" y="235102"/>
                </a:lnTo>
                <a:lnTo>
                  <a:pt x="402907" y="230936"/>
                </a:lnTo>
                <a:lnTo>
                  <a:pt x="402907" y="219748"/>
                </a:lnTo>
                <a:lnTo>
                  <a:pt x="407085" y="215544"/>
                </a:lnTo>
                <a:lnTo>
                  <a:pt x="417753" y="215544"/>
                </a:lnTo>
                <a:lnTo>
                  <a:pt x="421932" y="219748"/>
                </a:lnTo>
                <a:lnTo>
                  <a:pt x="421932" y="216408"/>
                </a:lnTo>
                <a:lnTo>
                  <a:pt x="420992" y="215544"/>
                </a:lnTo>
                <a:lnTo>
                  <a:pt x="418858" y="213601"/>
                </a:lnTo>
                <a:lnTo>
                  <a:pt x="405980" y="213601"/>
                </a:lnTo>
                <a:lnTo>
                  <a:pt x="400519" y="218567"/>
                </a:lnTo>
                <a:lnTo>
                  <a:pt x="400519" y="232079"/>
                </a:lnTo>
                <a:lnTo>
                  <a:pt x="405980" y="237070"/>
                </a:lnTo>
                <a:lnTo>
                  <a:pt x="418858" y="237070"/>
                </a:lnTo>
                <a:lnTo>
                  <a:pt x="421005" y="235102"/>
                </a:lnTo>
                <a:lnTo>
                  <a:pt x="424307" y="232079"/>
                </a:lnTo>
                <a:lnTo>
                  <a:pt x="424307" y="218567"/>
                </a:lnTo>
                <a:close/>
              </a:path>
              <a:path w="456564" h="238759">
                <a:moveTo>
                  <a:pt x="456399" y="61099"/>
                </a:moveTo>
                <a:lnTo>
                  <a:pt x="452170" y="28117"/>
                </a:lnTo>
                <a:lnTo>
                  <a:pt x="442290" y="0"/>
                </a:lnTo>
                <a:lnTo>
                  <a:pt x="423011" y="8458"/>
                </a:lnTo>
                <a:lnTo>
                  <a:pt x="403301" y="14516"/>
                </a:lnTo>
                <a:lnTo>
                  <a:pt x="382778" y="18173"/>
                </a:lnTo>
                <a:lnTo>
                  <a:pt x="361061" y="19431"/>
                </a:lnTo>
                <a:lnTo>
                  <a:pt x="339356" y="18249"/>
                </a:lnTo>
                <a:lnTo>
                  <a:pt x="318833" y="14579"/>
                </a:lnTo>
                <a:lnTo>
                  <a:pt x="299123" y="8483"/>
                </a:lnTo>
                <a:lnTo>
                  <a:pt x="279844" y="0"/>
                </a:lnTo>
                <a:lnTo>
                  <a:pt x="269951" y="28117"/>
                </a:lnTo>
                <a:lnTo>
                  <a:pt x="265722" y="61099"/>
                </a:lnTo>
                <a:lnTo>
                  <a:pt x="267360" y="96278"/>
                </a:lnTo>
                <a:lnTo>
                  <a:pt x="275120" y="131025"/>
                </a:lnTo>
                <a:lnTo>
                  <a:pt x="288150" y="162585"/>
                </a:lnTo>
                <a:lnTo>
                  <a:pt x="306539" y="191681"/>
                </a:lnTo>
                <a:lnTo>
                  <a:pt x="330708" y="217322"/>
                </a:lnTo>
                <a:lnTo>
                  <a:pt x="361061" y="238480"/>
                </a:lnTo>
                <a:lnTo>
                  <a:pt x="391426" y="217322"/>
                </a:lnTo>
                <a:lnTo>
                  <a:pt x="415594" y="191681"/>
                </a:lnTo>
                <a:lnTo>
                  <a:pt x="433984" y="162585"/>
                </a:lnTo>
                <a:lnTo>
                  <a:pt x="447014" y="131025"/>
                </a:lnTo>
                <a:lnTo>
                  <a:pt x="454774" y="96278"/>
                </a:lnTo>
                <a:lnTo>
                  <a:pt x="456399" y="61099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1852" y="8401667"/>
            <a:ext cx="974206" cy="7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29400" y="9601200"/>
            <a:ext cx="685800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00" spc="-5" dirty="0">
                <a:solidFill>
                  <a:srgbClr val="4C4D4F"/>
                </a:solidFill>
                <a:latin typeface="DM Sans"/>
              </a:rPr>
              <a:t>001854015</a:t>
            </a:r>
            <a:r>
              <a:rPr sz="500" spc="-5" dirty="0">
                <a:solidFill>
                  <a:srgbClr val="4C4D4F"/>
                </a:solidFill>
                <a:latin typeface="DM Sans"/>
              </a:rPr>
              <a:t> </a:t>
            </a:r>
            <a:r>
              <a:rPr lang="en-US" sz="500" spc="-5" dirty="0">
                <a:solidFill>
                  <a:srgbClr val="4C4D4F"/>
                </a:solidFill>
                <a:latin typeface="DM Sans"/>
              </a:rPr>
              <a:t>(10</a:t>
            </a:r>
            <a:r>
              <a:rPr sz="500" spc="-5" dirty="0">
                <a:solidFill>
                  <a:srgbClr val="4C4D4F"/>
                </a:solidFill>
                <a:latin typeface="DM Sans"/>
              </a:rPr>
              <a:t>/2</a:t>
            </a:r>
            <a:r>
              <a:rPr lang="en-US" sz="500" spc="-5" dirty="0">
                <a:solidFill>
                  <a:srgbClr val="4C4D4F"/>
                </a:solidFill>
                <a:latin typeface="DM Sans"/>
              </a:rPr>
              <a:t>2</a:t>
            </a:r>
            <a:r>
              <a:rPr sz="500" spc="-5" dirty="0">
                <a:solidFill>
                  <a:srgbClr val="4C4D4F"/>
                </a:solidFill>
                <a:latin typeface="DM Sans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C4D4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482</Words>
  <Application>Microsoft Macintosh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Bebas Neue</vt:lpstr>
      <vt:lpstr>Calibri</vt:lpstr>
      <vt:lpstr>CrimsonPro-ExtraLight</vt:lpstr>
      <vt:lpstr>DM Sans</vt:lpstr>
      <vt:lpstr>DM Sans Medium</vt:lpstr>
      <vt:lpstr>DMSans-Medium</vt:lpstr>
      <vt:lpstr>Times New Roman</vt:lpstr>
      <vt:lpstr>Office Theme</vt:lpstr>
      <vt:lpstr>Walk Your Way  to Rewards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Your Way  to Rewards</dc:title>
  <cp:lastModifiedBy>Martinez, Katie</cp:lastModifiedBy>
  <cp:revision>16</cp:revision>
  <dcterms:created xsi:type="dcterms:W3CDTF">2020-11-30T10:24:32Z</dcterms:created>
  <dcterms:modified xsi:type="dcterms:W3CDTF">2022-10-20T15:24:35Z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2020-11-24T00:00:00Z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2020-11-30T00:00:00Z</vt:filetime>
  </property>
</Properties>
</file>