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79" d="100"/>
          <a:sy n="79" d="100"/>
        </p:scale>
        <p:origin x="3384" y="2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28600" y="1325880"/>
            <a:ext cx="7315200" cy="1136650"/>
          </a:xfrm>
          <a:custGeom>
            <a:avLst/>
            <a:gdLst/>
            <a:ahLst/>
            <a:cxnLst/>
            <a:rect l="l" t="t" r="r" b="b"/>
            <a:pathLst>
              <a:path w="7315200" h="1136650">
                <a:moveTo>
                  <a:pt x="4876203" y="0"/>
                </a:moveTo>
                <a:lnTo>
                  <a:pt x="0" y="0"/>
                </a:lnTo>
                <a:lnTo>
                  <a:pt x="0" y="134239"/>
                </a:lnTo>
                <a:lnTo>
                  <a:pt x="4873155" y="134239"/>
                </a:lnTo>
                <a:lnTo>
                  <a:pt x="5111320" y="146018"/>
                </a:lnTo>
                <a:lnTo>
                  <a:pt x="5255559" y="155684"/>
                </a:lnTo>
                <a:lnTo>
                  <a:pt x="5356500" y="164214"/>
                </a:lnTo>
                <a:lnTo>
                  <a:pt x="5460709" y="174842"/>
                </a:lnTo>
                <a:lnTo>
                  <a:pt x="5513890" y="181059"/>
                </a:lnTo>
                <a:lnTo>
                  <a:pt x="5567708" y="187938"/>
                </a:lnTo>
                <a:lnTo>
                  <a:pt x="5622105" y="195526"/>
                </a:lnTo>
                <a:lnTo>
                  <a:pt x="5677020" y="203869"/>
                </a:lnTo>
                <a:lnTo>
                  <a:pt x="5732393" y="213013"/>
                </a:lnTo>
                <a:lnTo>
                  <a:pt x="5788165" y="223004"/>
                </a:lnTo>
                <a:lnTo>
                  <a:pt x="5844277" y="233888"/>
                </a:lnTo>
                <a:lnTo>
                  <a:pt x="5900667" y="245712"/>
                </a:lnTo>
                <a:lnTo>
                  <a:pt x="5957277" y="258521"/>
                </a:lnTo>
                <a:lnTo>
                  <a:pt x="6010433" y="271463"/>
                </a:lnTo>
                <a:lnTo>
                  <a:pt x="6062806" y="285134"/>
                </a:lnTo>
                <a:lnTo>
                  <a:pt x="6114380" y="299527"/>
                </a:lnTo>
                <a:lnTo>
                  <a:pt x="6165134" y="314635"/>
                </a:lnTo>
                <a:lnTo>
                  <a:pt x="6215051" y="330451"/>
                </a:lnTo>
                <a:lnTo>
                  <a:pt x="6264111" y="346970"/>
                </a:lnTo>
                <a:lnTo>
                  <a:pt x="6312296" y="364184"/>
                </a:lnTo>
                <a:lnTo>
                  <a:pt x="6359588" y="382086"/>
                </a:lnTo>
                <a:lnTo>
                  <a:pt x="6405967" y="400671"/>
                </a:lnTo>
                <a:lnTo>
                  <a:pt x="6451416" y="419931"/>
                </a:lnTo>
                <a:lnTo>
                  <a:pt x="6495915" y="439860"/>
                </a:lnTo>
                <a:lnTo>
                  <a:pt x="6539445" y="460451"/>
                </a:lnTo>
                <a:lnTo>
                  <a:pt x="6588568" y="485079"/>
                </a:lnTo>
                <a:lnTo>
                  <a:pt x="6636650" y="510707"/>
                </a:lnTo>
                <a:lnTo>
                  <a:pt x="6683674" y="537324"/>
                </a:lnTo>
                <a:lnTo>
                  <a:pt x="6729622" y="564918"/>
                </a:lnTo>
                <a:lnTo>
                  <a:pt x="6774479" y="593477"/>
                </a:lnTo>
                <a:lnTo>
                  <a:pt x="6818228" y="622990"/>
                </a:lnTo>
                <a:lnTo>
                  <a:pt x="6860851" y="653444"/>
                </a:lnTo>
                <a:lnTo>
                  <a:pt x="6902332" y="684829"/>
                </a:lnTo>
                <a:lnTo>
                  <a:pt x="6942655" y="717131"/>
                </a:lnTo>
                <a:lnTo>
                  <a:pt x="6981801" y="750340"/>
                </a:lnTo>
                <a:lnTo>
                  <a:pt x="7019756" y="784443"/>
                </a:lnTo>
                <a:lnTo>
                  <a:pt x="7056501" y="819429"/>
                </a:lnTo>
                <a:lnTo>
                  <a:pt x="7057593" y="820496"/>
                </a:lnTo>
                <a:lnTo>
                  <a:pt x="7058710" y="821537"/>
                </a:lnTo>
                <a:lnTo>
                  <a:pt x="7091856" y="853621"/>
                </a:lnTo>
                <a:lnTo>
                  <a:pt x="7124221" y="887033"/>
                </a:lnTo>
                <a:lnTo>
                  <a:pt x="7155782" y="921736"/>
                </a:lnTo>
                <a:lnTo>
                  <a:pt x="7186516" y="957694"/>
                </a:lnTo>
                <a:lnTo>
                  <a:pt x="7216400" y="994873"/>
                </a:lnTo>
                <a:lnTo>
                  <a:pt x="7245411" y="1033235"/>
                </a:lnTo>
                <a:lnTo>
                  <a:pt x="7273525" y="1072747"/>
                </a:lnTo>
                <a:lnTo>
                  <a:pt x="7300718" y="1113370"/>
                </a:lnTo>
                <a:lnTo>
                  <a:pt x="7315200" y="1136375"/>
                </a:lnTo>
                <a:lnTo>
                  <a:pt x="7315200" y="903128"/>
                </a:lnTo>
                <a:lnTo>
                  <a:pt x="7258999" y="835540"/>
                </a:lnTo>
                <a:lnTo>
                  <a:pt x="7224042" y="797051"/>
                </a:lnTo>
                <a:lnTo>
                  <a:pt x="7187907" y="759726"/>
                </a:lnTo>
                <a:lnTo>
                  <a:pt x="7150595" y="723607"/>
                </a:lnTo>
                <a:lnTo>
                  <a:pt x="7109753" y="684742"/>
                </a:lnTo>
                <a:lnTo>
                  <a:pt x="7068068" y="647340"/>
                </a:lnTo>
                <a:lnTo>
                  <a:pt x="7025580" y="611372"/>
                </a:lnTo>
                <a:lnTo>
                  <a:pt x="6982330" y="576810"/>
                </a:lnTo>
                <a:lnTo>
                  <a:pt x="6938360" y="543623"/>
                </a:lnTo>
                <a:lnTo>
                  <a:pt x="6893710" y="511783"/>
                </a:lnTo>
                <a:lnTo>
                  <a:pt x="6848420" y="481260"/>
                </a:lnTo>
                <a:lnTo>
                  <a:pt x="6802533" y="452026"/>
                </a:lnTo>
                <a:lnTo>
                  <a:pt x="6756088" y="424050"/>
                </a:lnTo>
                <a:lnTo>
                  <a:pt x="6709126" y="397304"/>
                </a:lnTo>
                <a:lnTo>
                  <a:pt x="6661689" y="371759"/>
                </a:lnTo>
                <a:lnTo>
                  <a:pt x="6613817" y="347384"/>
                </a:lnTo>
                <a:lnTo>
                  <a:pt x="6565551" y="324152"/>
                </a:lnTo>
                <a:lnTo>
                  <a:pt x="6516933" y="302032"/>
                </a:lnTo>
                <a:lnTo>
                  <a:pt x="6468001" y="280996"/>
                </a:lnTo>
                <a:lnTo>
                  <a:pt x="6418799" y="261013"/>
                </a:lnTo>
                <a:lnTo>
                  <a:pt x="6369366" y="242056"/>
                </a:lnTo>
                <a:lnTo>
                  <a:pt x="6319743" y="224094"/>
                </a:lnTo>
                <a:lnTo>
                  <a:pt x="6269972" y="207099"/>
                </a:lnTo>
                <a:lnTo>
                  <a:pt x="6220093" y="191041"/>
                </a:lnTo>
                <a:lnTo>
                  <a:pt x="6170146" y="175890"/>
                </a:lnTo>
                <a:lnTo>
                  <a:pt x="6120174" y="161619"/>
                </a:lnTo>
                <a:lnTo>
                  <a:pt x="6070216" y="148196"/>
                </a:lnTo>
                <a:lnTo>
                  <a:pt x="6020314" y="135594"/>
                </a:lnTo>
                <a:lnTo>
                  <a:pt x="5970508" y="123783"/>
                </a:lnTo>
                <a:lnTo>
                  <a:pt x="5920839" y="112734"/>
                </a:lnTo>
                <a:lnTo>
                  <a:pt x="5871348" y="102417"/>
                </a:lnTo>
                <a:lnTo>
                  <a:pt x="5822077" y="92803"/>
                </a:lnTo>
                <a:lnTo>
                  <a:pt x="5773065" y="83863"/>
                </a:lnTo>
                <a:lnTo>
                  <a:pt x="5724354" y="75568"/>
                </a:lnTo>
                <a:lnTo>
                  <a:pt x="5675984" y="67888"/>
                </a:lnTo>
                <a:lnTo>
                  <a:pt x="5627997" y="60794"/>
                </a:lnTo>
                <a:lnTo>
                  <a:pt x="5533334" y="48248"/>
                </a:lnTo>
                <a:lnTo>
                  <a:pt x="5440690" y="37696"/>
                </a:lnTo>
                <a:lnTo>
                  <a:pt x="5350393" y="28903"/>
                </a:lnTo>
                <a:lnTo>
                  <a:pt x="5220064" y="18502"/>
                </a:lnTo>
                <a:lnTo>
                  <a:pt x="5019213" y="6651"/>
                </a:lnTo>
                <a:lnTo>
                  <a:pt x="4876203" y="0"/>
                </a:lnTo>
                <a:close/>
              </a:path>
            </a:pathLst>
          </a:custGeom>
          <a:solidFill>
            <a:srgbClr val="007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40696" y="738489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396" y="0"/>
                </a:moveTo>
                <a:lnTo>
                  <a:pt x="7277" y="0"/>
                </a:lnTo>
                <a:lnTo>
                  <a:pt x="0" y="6629"/>
                </a:lnTo>
                <a:lnTo>
                  <a:pt x="0" y="24650"/>
                </a:lnTo>
                <a:lnTo>
                  <a:pt x="7277" y="31292"/>
                </a:lnTo>
                <a:lnTo>
                  <a:pt x="24396" y="31292"/>
                </a:lnTo>
                <a:lnTo>
                  <a:pt x="27239" y="28689"/>
                </a:lnTo>
                <a:lnTo>
                  <a:pt x="8724" y="28689"/>
                </a:lnTo>
                <a:lnTo>
                  <a:pt x="3162" y="23126"/>
                </a:lnTo>
                <a:lnTo>
                  <a:pt x="3162" y="8204"/>
                </a:lnTo>
                <a:lnTo>
                  <a:pt x="8724" y="2603"/>
                </a:lnTo>
                <a:lnTo>
                  <a:pt x="27244" y="2603"/>
                </a:lnTo>
                <a:lnTo>
                  <a:pt x="24396" y="0"/>
                </a:lnTo>
                <a:close/>
              </a:path>
              <a:path w="31750" h="31750">
                <a:moveTo>
                  <a:pt x="27244" y="2603"/>
                </a:moveTo>
                <a:lnTo>
                  <a:pt x="22961" y="2603"/>
                </a:lnTo>
                <a:lnTo>
                  <a:pt x="28536" y="8204"/>
                </a:lnTo>
                <a:lnTo>
                  <a:pt x="28536" y="23126"/>
                </a:lnTo>
                <a:lnTo>
                  <a:pt x="22961" y="28689"/>
                </a:lnTo>
                <a:lnTo>
                  <a:pt x="27239" y="28689"/>
                </a:lnTo>
                <a:lnTo>
                  <a:pt x="31648" y="24650"/>
                </a:lnTo>
                <a:lnTo>
                  <a:pt x="31648" y="6629"/>
                </a:lnTo>
                <a:lnTo>
                  <a:pt x="27244" y="2603"/>
                </a:lnTo>
                <a:close/>
              </a:path>
              <a:path w="31750" h="31750">
                <a:moveTo>
                  <a:pt x="20980" y="6629"/>
                </a:moveTo>
                <a:lnTo>
                  <a:pt x="9855" y="6629"/>
                </a:lnTo>
                <a:lnTo>
                  <a:pt x="9855" y="24650"/>
                </a:lnTo>
                <a:lnTo>
                  <a:pt x="12598" y="24650"/>
                </a:lnTo>
                <a:lnTo>
                  <a:pt x="12598" y="16840"/>
                </a:lnTo>
                <a:lnTo>
                  <a:pt x="18492" y="16840"/>
                </a:lnTo>
                <a:lnTo>
                  <a:pt x="18402" y="16700"/>
                </a:lnTo>
                <a:lnTo>
                  <a:pt x="21043" y="16382"/>
                </a:lnTo>
                <a:lnTo>
                  <a:pt x="23063" y="14998"/>
                </a:lnTo>
                <a:lnTo>
                  <a:pt x="23063" y="14554"/>
                </a:lnTo>
                <a:lnTo>
                  <a:pt x="12598" y="14554"/>
                </a:lnTo>
                <a:lnTo>
                  <a:pt x="12598" y="8953"/>
                </a:lnTo>
                <a:lnTo>
                  <a:pt x="23063" y="8953"/>
                </a:lnTo>
                <a:lnTo>
                  <a:pt x="23063" y="8204"/>
                </a:lnTo>
                <a:lnTo>
                  <a:pt x="20980" y="6629"/>
                </a:lnTo>
                <a:close/>
              </a:path>
              <a:path w="31750" h="31750">
                <a:moveTo>
                  <a:pt x="18492" y="16840"/>
                </a:moveTo>
                <a:lnTo>
                  <a:pt x="15722" y="16840"/>
                </a:lnTo>
                <a:lnTo>
                  <a:pt x="20459" y="24650"/>
                </a:lnTo>
                <a:lnTo>
                  <a:pt x="23545" y="24650"/>
                </a:lnTo>
                <a:lnTo>
                  <a:pt x="18492" y="16840"/>
                </a:lnTo>
                <a:close/>
              </a:path>
              <a:path w="31750" h="31750">
                <a:moveTo>
                  <a:pt x="23063" y="8953"/>
                </a:moveTo>
                <a:lnTo>
                  <a:pt x="18186" y="8953"/>
                </a:lnTo>
                <a:lnTo>
                  <a:pt x="20256" y="9347"/>
                </a:lnTo>
                <a:lnTo>
                  <a:pt x="20256" y="14401"/>
                </a:lnTo>
                <a:lnTo>
                  <a:pt x="18161" y="14554"/>
                </a:lnTo>
                <a:lnTo>
                  <a:pt x="23063" y="14554"/>
                </a:lnTo>
                <a:lnTo>
                  <a:pt x="23063" y="8953"/>
                </a:lnTo>
                <a:close/>
              </a:path>
            </a:pathLst>
          </a:custGeom>
          <a:solidFill>
            <a:srgbClr val="007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336332" y="738489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447" y="0"/>
                </a:moveTo>
                <a:lnTo>
                  <a:pt x="7289" y="0"/>
                </a:lnTo>
                <a:lnTo>
                  <a:pt x="0" y="6629"/>
                </a:lnTo>
                <a:lnTo>
                  <a:pt x="0" y="24650"/>
                </a:lnTo>
                <a:lnTo>
                  <a:pt x="7289" y="31292"/>
                </a:lnTo>
                <a:lnTo>
                  <a:pt x="24447" y="31292"/>
                </a:lnTo>
                <a:lnTo>
                  <a:pt x="27294" y="28689"/>
                </a:lnTo>
                <a:lnTo>
                  <a:pt x="8750" y="28689"/>
                </a:lnTo>
                <a:lnTo>
                  <a:pt x="3187" y="23126"/>
                </a:lnTo>
                <a:lnTo>
                  <a:pt x="3187" y="8204"/>
                </a:lnTo>
                <a:lnTo>
                  <a:pt x="8750" y="2603"/>
                </a:lnTo>
                <a:lnTo>
                  <a:pt x="27300" y="2603"/>
                </a:lnTo>
                <a:lnTo>
                  <a:pt x="24447" y="0"/>
                </a:lnTo>
                <a:close/>
              </a:path>
              <a:path w="31750" h="31750">
                <a:moveTo>
                  <a:pt x="27300" y="2603"/>
                </a:moveTo>
                <a:lnTo>
                  <a:pt x="22986" y="2603"/>
                </a:lnTo>
                <a:lnTo>
                  <a:pt x="28549" y="8204"/>
                </a:lnTo>
                <a:lnTo>
                  <a:pt x="28549" y="23126"/>
                </a:lnTo>
                <a:lnTo>
                  <a:pt x="22986" y="28689"/>
                </a:lnTo>
                <a:lnTo>
                  <a:pt x="27294" y="28689"/>
                </a:lnTo>
                <a:lnTo>
                  <a:pt x="31711" y="24650"/>
                </a:lnTo>
                <a:lnTo>
                  <a:pt x="31711" y="6629"/>
                </a:lnTo>
                <a:lnTo>
                  <a:pt x="27300" y="2603"/>
                </a:lnTo>
                <a:close/>
              </a:path>
              <a:path w="31750" h="31750">
                <a:moveTo>
                  <a:pt x="21005" y="6629"/>
                </a:moveTo>
                <a:lnTo>
                  <a:pt x="9880" y="6629"/>
                </a:lnTo>
                <a:lnTo>
                  <a:pt x="9880" y="24650"/>
                </a:lnTo>
                <a:lnTo>
                  <a:pt x="12598" y="24650"/>
                </a:lnTo>
                <a:lnTo>
                  <a:pt x="12598" y="16840"/>
                </a:lnTo>
                <a:lnTo>
                  <a:pt x="18530" y="16840"/>
                </a:lnTo>
                <a:lnTo>
                  <a:pt x="18440" y="16700"/>
                </a:lnTo>
                <a:lnTo>
                  <a:pt x="21043" y="16382"/>
                </a:lnTo>
                <a:lnTo>
                  <a:pt x="23088" y="14998"/>
                </a:lnTo>
                <a:lnTo>
                  <a:pt x="23088" y="14554"/>
                </a:lnTo>
                <a:lnTo>
                  <a:pt x="12598" y="14554"/>
                </a:lnTo>
                <a:lnTo>
                  <a:pt x="12598" y="8953"/>
                </a:lnTo>
                <a:lnTo>
                  <a:pt x="23088" y="8953"/>
                </a:lnTo>
                <a:lnTo>
                  <a:pt x="23088" y="8204"/>
                </a:lnTo>
                <a:lnTo>
                  <a:pt x="21005" y="6629"/>
                </a:lnTo>
                <a:close/>
              </a:path>
              <a:path w="31750" h="31750">
                <a:moveTo>
                  <a:pt x="18530" y="16840"/>
                </a:moveTo>
                <a:lnTo>
                  <a:pt x="15747" y="16840"/>
                </a:lnTo>
                <a:lnTo>
                  <a:pt x="20523" y="24650"/>
                </a:lnTo>
                <a:lnTo>
                  <a:pt x="23571" y="24650"/>
                </a:lnTo>
                <a:lnTo>
                  <a:pt x="18530" y="16840"/>
                </a:lnTo>
                <a:close/>
              </a:path>
              <a:path w="31750" h="31750">
                <a:moveTo>
                  <a:pt x="23088" y="8953"/>
                </a:moveTo>
                <a:lnTo>
                  <a:pt x="18211" y="8953"/>
                </a:lnTo>
                <a:lnTo>
                  <a:pt x="20256" y="9347"/>
                </a:lnTo>
                <a:lnTo>
                  <a:pt x="20256" y="14401"/>
                </a:lnTo>
                <a:lnTo>
                  <a:pt x="18211" y="14554"/>
                </a:lnTo>
                <a:lnTo>
                  <a:pt x="23088" y="14554"/>
                </a:lnTo>
                <a:lnTo>
                  <a:pt x="23088" y="8953"/>
                </a:lnTo>
                <a:close/>
              </a:path>
            </a:pathLst>
          </a:custGeom>
          <a:solidFill>
            <a:srgbClr val="007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02297" y="453707"/>
            <a:ext cx="608965" cy="318135"/>
          </a:xfrm>
          <a:custGeom>
            <a:avLst/>
            <a:gdLst/>
            <a:ahLst/>
            <a:cxnLst/>
            <a:rect l="l" t="t" r="r" b="b"/>
            <a:pathLst>
              <a:path w="608965" h="318134">
                <a:moveTo>
                  <a:pt x="310730" y="89852"/>
                </a:moveTo>
                <a:lnTo>
                  <a:pt x="224256" y="89852"/>
                </a:lnTo>
                <a:lnTo>
                  <a:pt x="224256" y="3492"/>
                </a:lnTo>
                <a:lnTo>
                  <a:pt x="86487" y="3492"/>
                </a:lnTo>
                <a:lnTo>
                  <a:pt x="86487" y="89852"/>
                </a:lnTo>
                <a:lnTo>
                  <a:pt x="0" y="89852"/>
                </a:lnTo>
                <a:lnTo>
                  <a:pt x="0" y="228282"/>
                </a:lnTo>
                <a:lnTo>
                  <a:pt x="86487" y="228282"/>
                </a:lnTo>
                <a:lnTo>
                  <a:pt x="86487" y="314642"/>
                </a:lnTo>
                <a:lnTo>
                  <a:pt x="224256" y="314642"/>
                </a:lnTo>
                <a:lnTo>
                  <a:pt x="224256" y="228282"/>
                </a:lnTo>
                <a:lnTo>
                  <a:pt x="310730" y="228282"/>
                </a:lnTo>
                <a:lnTo>
                  <a:pt x="310730" y="89852"/>
                </a:lnTo>
                <a:close/>
              </a:path>
              <a:path w="608965" h="318134">
                <a:moveTo>
                  <a:pt x="608545" y="81457"/>
                </a:moveTo>
                <a:lnTo>
                  <a:pt x="602894" y="37490"/>
                </a:lnTo>
                <a:lnTo>
                  <a:pt x="589737" y="0"/>
                </a:lnTo>
                <a:lnTo>
                  <a:pt x="564019" y="11277"/>
                </a:lnTo>
                <a:lnTo>
                  <a:pt x="537743" y="19354"/>
                </a:lnTo>
                <a:lnTo>
                  <a:pt x="510374" y="24231"/>
                </a:lnTo>
                <a:lnTo>
                  <a:pt x="481431" y="25908"/>
                </a:lnTo>
                <a:lnTo>
                  <a:pt x="452475" y="24320"/>
                </a:lnTo>
                <a:lnTo>
                  <a:pt x="425119" y="19443"/>
                </a:lnTo>
                <a:lnTo>
                  <a:pt x="398843" y="11315"/>
                </a:lnTo>
                <a:lnTo>
                  <a:pt x="373138" y="0"/>
                </a:lnTo>
                <a:lnTo>
                  <a:pt x="359943" y="37490"/>
                </a:lnTo>
                <a:lnTo>
                  <a:pt x="354304" y="81457"/>
                </a:lnTo>
                <a:lnTo>
                  <a:pt x="356501" y="128371"/>
                </a:lnTo>
                <a:lnTo>
                  <a:pt x="366839" y="174688"/>
                </a:lnTo>
                <a:lnTo>
                  <a:pt x="384213" y="216776"/>
                </a:lnTo>
                <a:lnTo>
                  <a:pt x="408736" y="255574"/>
                </a:lnTo>
                <a:lnTo>
                  <a:pt x="440956" y="289763"/>
                </a:lnTo>
                <a:lnTo>
                  <a:pt x="481431" y="317969"/>
                </a:lnTo>
                <a:lnTo>
                  <a:pt x="521919" y="289763"/>
                </a:lnTo>
                <a:lnTo>
                  <a:pt x="554139" y="255574"/>
                </a:lnTo>
                <a:lnTo>
                  <a:pt x="578662" y="216776"/>
                </a:lnTo>
                <a:lnTo>
                  <a:pt x="596036" y="174688"/>
                </a:lnTo>
                <a:lnTo>
                  <a:pt x="606361" y="128371"/>
                </a:lnTo>
                <a:lnTo>
                  <a:pt x="608545" y="81457"/>
                </a:lnTo>
                <a:close/>
              </a:path>
            </a:pathLst>
          </a:custGeom>
          <a:solidFill>
            <a:srgbClr val="007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57193" y="877676"/>
            <a:ext cx="93827" cy="938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578156" y="877677"/>
            <a:ext cx="90068" cy="938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689309" y="876340"/>
            <a:ext cx="71437" cy="964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84934" y="876340"/>
            <a:ext cx="71437" cy="964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77613" y="877677"/>
            <a:ext cx="90068" cy="938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987679" y="876330"/>
            <a:ext cx="79883" cy="965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096518" y="877676"/>
            <a:ext cx="80416" cy="938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208755" y="877676"/>
            <a:ext cx="76136" cy="951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311399" y="876340"/>
            <a:ext cx="71437" cy="964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413261" y="877670"/>
            <a:ext cx="67017" cy="938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506960" y="877681"/>
            <a:ext cx="67017" cy="9381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597319" y="877681"/>
            <a:ext cx="67017" cy="9381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684708" y="876340"/>
            <a:ext cx="71437" cy="9649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F15D3E"/>
                </a:solidFill>
                <a:latin typeface="Bebas Neue"/>
                <a:cs typeface="Bebas Neu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F15D3E"/>
                </a:solidFill>
                <a:latin typeface="Bebas Neue"/>
                <a:cs typeface="Bebas Neu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F15D3E"/>
                </a:solidFill>
                <a:latin typeface="Bebas Neue"/>
                <a:cs typeface="Bebas Neu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943350" y="457200"/>
            <a:ext cx="3371850" cy="127000"/>
          </a:xfrm>
          <a:custGeom>
            <a:avLst/>
            <a:gdLst/>
            <a:ahLst/>
            <a:cxnLst/>
            <a:rect l="l" t="t" r="r" b="b"/>
            <a:pathLst>
              <a:path w="3371850" h="127000">
                <a:moveTo>
                  <a:pt x="0" y="127000"/>
                </a:moveTo>
                <a:lnTo>
                  <a:pt x="3371850" y="127000"/>
                </a:lnTo>
                <a:lnTo>
                  <a:pt x="3371850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F15D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398" y="1799380"/>
            <a:ext cx="6883603" cy="1651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F15D3E"/>
                </a:solidFill>
                <a:latin typeface="Bebas Neue"/>
                <a:cs typeface="Bebas Neu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member.virginpulse.com/welcome.html?userToken=jEWvmVEPIHcx4EfSx%2F0eL%2BIFJjr1Q8CnwWQ6Gp7%2FD3XHW17xJ7EPgMKbjUEcSj5k&amp;sponsorId=3425024&amp;language=en-US&amp;gt%3B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bcbsma@virginpulse.com" TargetMode="External"/><Relationship Id="rId2" Type="http://schemas.openxmlformats.org/officeDocument/2006/relationships/hyperlink" Target="http://member.virginpulse.com/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0212" y="9322611"/>
            <a:ext cx="3900804" cy="302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4C4D4F"/>
                </a:solidFill>
                <a:latin typeface="DM Sans"/>
                <a:cs typeface="DM Sans"/>
              </a:rPr>
              <a:t>*Rewards </a:t>
            </a:r>
            <a:r>
              <a:rPr sz="700" spc="-5" dirty="0">
                <a:solidFill>
                  <a:srgbClr val="4C4D4F"/>
                </a:solidFill>
                <a:latin typeface="DM Sans"/>
                <a:cs typeface="DM Sans"/>
              </a:rPr>
              <a:t>may </a:t>
            </a:r>
            <a:r>
              <a:rPr sz="700" dirty="0">
                <a:solidFill>
                  <a:srgbClr val="4C4D4F"/>
                </a:solidFill>
                <a:latin typeface="DM Sans"/>
                <a:cs typeface="DM Sans"/>
              </a:rPr>
              <a:t>be </a:t>
            </a:r>
            <a:r>
              <a:rPr sz="700" spc="-5" dirty="0">
                <a:solidFill>
                  <a:srgbClr val="4C4D4F"/>
                </a:solidFill>
                <a:latin typeface="DM Sans"/>
                <a:cs typeface="DM Sans"/>
              </a:rPr>
              <a:t>considered </a:t>
            </a:r>
            <a:r>
              <a:rPr sz="700" dirty="0">
                <a:solidFill>
                  <a:srgbClr val="4C4D4F"/>
                </a:solidFill>
                <a:latin typeface="DM Sans"/>
                <a:cs typeface="DM Sans"/>
              </a:rPr>
              <a:t>a </a:t>
            </a:r>
            <a:r>
              <a:rPr sz="700" spc="-5" dirty="0">
                <a:solidFill>
                  <a:srgbClr val="4C4D4F"/>
                </a:solidFill>
                <a:latin typeface="DM Sans"/>
                <a:cs typeface="DM Sans"/>
              </a:rPr>
              <a:t>taxable form </a:t>
            </a:r>
            <a:r>
              <a:rPr sz="700" dirty="0">
                <a:solidFill>
                  <a:srgbClr val="4C4D4F"/>
                </a:solidFill>
                <a:latin typeface="DM Sans"/>
                <a:cs typeface="DM Sans"/>
              </a:rPr>
              <a:t>of income, so </a:t>
            </a:r>
            <a:r>
              <a:rPr sz="700" spc="-15" dirty="0">
                <a:solidFill>
                  <a:srgbClr val="4C4D4F"/>
                </a:solidFill>
                <a:latin typeface="DM Sans"/>
                <a:cs typeface="DM Sans"/>
              </a:rPr>
              <a:t>you </a:t>
            </a:r>
            <a:r>
              <a:rPr sz="700" dirty="0">
                <a:solidFill>
                  <a:srgbClr val="4C4D4F"/>
                </a:solidFill>
                <a:latin typeface="DM Sans"/>
                <a:cs typeface="DM Sans"/>
              </a:rPr>
              <a:t>should consult </a:t>
            </a:r>
            <a:r>
              <a:rPr sz="700" spc="-10" dirty="0">
                <a:solidFill>
                  <a:srgbClr val="4C4D4F"/>
                </a:solidFill>
                <a:latin typeface="DM Sans"/>
                <a:cs typeface="DM Sans"/>
              </a:rPr>
              <a:t>your </a:t>
            </a:r>
            <a:r>
              <a:rPr sz="700" dirty="0">
                <a:solidFill>
                  <a:srgbClr val="4C4D4F"/>
                </a:solidFill>
                <a:latin typeface="DM Sans"/>
                <a:cs typeface="DM Sans"/>
              </a:rPr>
              <a:t>tax</a:t>
            </a:r>
            <a:r>
              <a:rPr sz="700" spc="5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700" spc="-5" dirty="0">
                <a:solidFill>
                  <a:srgbClr val="4C4D4F"/>
                </a:solidFill>
                <a:latin typeface="DM Sans"/>
                <a:cs typeface="DM Sans"/>
              </a:rPr>
              <a:t>advisor.</a:t>
            </a:r>
            <a:endParaRPr sz="700">
              <a:latin typeface="DM Sans"/>
              <a:cs typeface="DM Sans"/>
            </a:endParaRPr>
          </a:p>
          <a:p>
            <a:pPr marL="25400">
              <a:lnSpc>
                <a:spcPct val="100000"/>
              </a:lnSpc>
              <a:spcBef>
                <a:spcPts val="745"/>
              </a:spcBef>
            </a:pP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Blue </a:t>
            </a:r>
            <a:r>
              <a:rPr sz="500" spc="-5" dirty="0">
                <a:solidFill>
                  <a:srgbClr val="4C4D4F"/>
                </a:solidFill>
                <a:latin typeface="DM Sans"/>
                <a:cs typeface="DM Sans"/>
              </a:rPr>
              <a:t>Cross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Blue Shield of </a:t>
            </a:r>
            <a:r>
              <a:rPr sz="500" spc="-5" dirty="0">
                <a:solidFill>
                  <a:srgbClr val="4C4D4F"/>
                </a:solidFill>
                <a:latin typeface="DM Sans"/>
                <a:cs typeface="DM Sans"/>
              </a:rPr>
              <a:t>Massachusetts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is an Independent Licensee of the Blue </a:t>
            </a:r>
            <a:r>
              <a:rPr sz="500" spc="-5" dirty="0">
                <a:solidFill>
                  <a:srgbClr val="4C4D4F"/>
                </a:solidFill>
                <a:latin typeface="DM Sans"/>
                <a:cs typeface="DM Sans"/>
              </a:rPr>
              <a:t>Cross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and Blue Shield</a:t>
            </a:r>
            <a:r>
              <a:rPr sz="500" spc="2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500" spc="-5" dirty="0">
                <a:solidFill>
                  <a:srgbClr val="4C4D4F"/>
                </a:solidFill>
                <a:latin typeface="DM Sans"/>
                <a:cs typeface="DM Sans"/>
              </a:rPr>
              <a:t>Association.</a:t>
            </a:r>
            <a:endParaRPr sz="500">
              <a:latin typeface="DM Sans"/>
              <a:cs typeface="DM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5206" y="4700017"/>
            <a:ext cx="2415540" cy="127000"/>
          </a:xfrm>
          <a:custGeom>
            <a:avLst/>
            <a:gdLst/>
            <a:ahLst/>
            <a:cxnLst/>
            <a:rect l="l" t="t" r="r" b="b"/>
            <a:pathLst>
              <a:path w="2415540" h="127000">
                <a:moveTo>
                  <a:pt x="0" y="127000"/>
                </a:moveTo>
                <a:lnTo>
                  <a:pt x="2415476" y="127000"/>
                </a:lnTo>
                <a:lnTo>
                  <a:pt x="2415476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F15D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4398" y="1799380"/>
            <a:ext cx="3284220" cy="165100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900"/>
              </a:spcBef>
            </a:pPr>
            <a:r>
              <a:rPr spc="-20" dirty="0"/>
              <a:t>Your </a:t>
            </a:r>
            <a:r>
              <a:rPr dirty="0"/>
              <a:t>new online  wellness</a:t>
            </a:r>
            <a:r>
              <a:rPr spc="-95" dirty="0"/>
              <a:t> </a:t>
            </a:r>
            <a:r>
              <a:rPr dirty="0"/>
              <a:t>program,  in a</a:t>
            </a:r>
            <a:r>
              <a:rPr spc="-15" dirty="0"/>
              <a:t> </a:t>
            </a:r>
            <a:r>
              <a:rPr dirty="0"/>
              <a:t>nutshell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5302" y="3654762"/>
            <a:ext cx="309372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599"/>
              </a:lnSpc>
              <a:spcBef>
                <a:spcPts val="100"/>
              </a:spcBef>
            </a:pPr>
            <a:r>
              <a:rPr sz="1100" dirty="0">
                <a:solidFill>
                  <a:srgbClr val="003763"/>
                </a:solidFill>
                <a:latin typeface="DM Sans"/>
                <a:cs typeface="DM Sans"/>
              </a:rPr>
              <a:t>With </a:t>
            </a:r>
            <a:r>
              <a:rPr sz="1100" spc="-5" dirty="0">
                <a:solidFill>
                  <a:srgbClr val="003763"/>
                </a:solidFill>
                <a:latin typeface="DM Sans"/>
                <a:cs typeface="DM Sans"/>
              </a:rPr>
              <a:t>a</a:t>
            </a:r>
            <a:r>
              <a:rPr sz="1100" b="1" spc="-5" dirty="0">
                <a:solidFill>
                  <a:srgbClr val="003763"/>
                </a:solidFill>
                <a:latin typeface="DM Sans"/>
                <a:cs typeface="DM Sans"/>
              </a:rPr>
              <a:t>healthy</a:t>
            </a:r>
            <a:r>
              <a:rPr sz="1100" spc="-5" dirty="0">
                <a:solidFill>
                  <a:srgbClr val="003763"/>
                </a:solidFill>
                <a:latin typeface="DM Sans"/>
                <a:cs typeface="DM Sans"/>
              </a:rPr>
              <a:t>me®´ </a:t>
            </a:r>
            <a:r>
              <a:rPr sz="1100" spc="-15" dirty="0">
                <a:solidFill>
                  <a:srgbClr val="003763"/>
                </a:solidFill>
                <a:latin typeface="DM Sans"/>
                <a:cs typeface="DM Sans"/>
              </a:rPr>
              <a:t>Rewards </a:t>
            </a:r>
            <a:r>
              <a:rPr sz="1100" spc="-10" dirty="0">
                <a:solidFill>
                  <a:srgbClr val="003763"/>
                </a:solidFill>
                <a:latin typeface="DM Sans"/>
                <a:cs typeface="DM Sans"/>
              </a:rPr>
              <a:t>from </a:t>
            </a:r>
            <a:r>
              <a:rPr sz="1100" spc="-5" dirty="0">
                <a:solidFill>
                  <a:srgbClr val="003763"/>
                </a:solidFill>
                <a:latin typeface="DM Sans"/>
                <a:cs typeface="DM Sans"/>
              </a:rPr>
              <a:t>Virgin </a:t>
            </a:r>
            <a:r>
              <a:rPr sz="1100" dirty="0">
                <a:solidFill>
                  <a:srgbClr val="003763"/>
                </a:solidFill>
                <a:latin typeface="DM Sans"/>
                <a:cs typeface="DM Sans"/>
              </a:rPr>
              <a:t>Pulse®´,  an independent </a:t>
            </a:r>
            <a:r>
              <a:rPr sz="1100" spc="-15" dirty="0">
                <a:solidFill>
                  <a:srgbClr val="003763"/>
                </a:solidFill>
                <a:latin typeface="DM Sans"/>
                <a:cs typeface="DM Sans"/>
              </a:rPr>
              <a:t>company, it’s </a:t>
            </a:r>
            <a:r>
              <a:rPr sz="1100" spc="-10" dirty="0">
                <a:solidFill>
                  <a:srgbClr val="003763"/>
                </a:solidFill>
                <a:latin typeface="DM Sans"/>
                <a:cs typeface="DM Sans"/>
              </a:rPr>
              <a:t>easy to make  </a:t>
            </a:r>
            <a:r>
              <a:rPr sz="1100" spc="-15" dirty="0">
                <a:solidFill>
                  <a:srgbClr val="003763"/>
                </a:solidFill>
                <a:latin typeface="DM Sans"/>
                <a:cs typeface="DM Sans"/>
              </a:rPr>
              <a:t>your </a:t>
            </a:r>
            <a:r>
              <a:rPr sz="1100" spc="-5" dirty="0">
                <a:solidFill>
                  <a:srgbClr val="003763"/>
                </a:solidFill>
                <a:latin typeface="DM Sans"/>
                <a:cs typeface="DM Sans"/>
              </a:rPr>
              <a:t>healthy </a:t>
            </a:r>
            <a:r>
              <a:rPr sz="1100" dirty="0">
                <a:solidFill>
                  <a:srgbClr val="003763"/>
                </a:solidFill>
                <a:latin typeface="DM Sans"/>
                <a:cs typeface="DM Sans"/>
              </a:rPr>
              <a:t>choices </a:t>
            </a:r>
            <a:r>
              <a:rPr sz="1100" spc="-10" dirty="0">
                <a:solidFill>
                  <a:srgbClr val="003763"/>
                </a:solidFill>
                <a:latin typeface="DM Sans"/>
                <a:cs typeface="DM Sans"/>
              </a:rPr>
              <a:t>pay off. </a:t>
            </a:r>
            <a:r>
              <a:rPr sz="1100" spc="-15" dirty="0">
                <a:solidFill>
                  <a:srgbClr val="003763"/>
                </a:solidFill>
                <a:latin typeface="DM Sans"/>
                <a:cs typeface="DM Sans"/>
              </a:rPr>
              <a:t>Track your </a:t>
            </a:r>
            <a:r>
              <a:rPr sz="1100" spc="-5" dirty="0">
                <a:solidFill>
                  <a:srgbClr val="003763"/>
                </a:solidFill>
                <a:latin typeface="DM Sans"/>
                <a:cs typeface="DM Sans"/>
              </a:rPr>
              <a:t>healthy  </a:t>
            </a:r>
            <a:r>
              <a:rPr sz="1100" dirty="0">
                <a:solidFill>
                  <a:srgbClr val="003763"/>
                </a:solidFill>
                <a:latin typeface="DM Sans"/>
                <a:cs typeface="DM Sans"/>
              </a:rPr>
              <a:t>habits, earn points, and </a:t>
            </a:r>
            <a:r>
              <a:rPr sz="1100" spc="-10" dirty="0">
                <a:solidFill>
                  <a:srgbClr val="003763"/>
                </a:solidFill>
                <a:latin typeface="DM Sans"/>
                <a:cs typeface="DM Sans"/>
              </a:rPr>
              <a:t>rake </a:t>
            </a:r>
            <a:r>
              <a:rPr sz="1100" dirty="0">
                <a:solidFill>
                  <a:srgbClr val="003763"/>
                </a:solidFill>
                <a:latin typeface="DM Sans"/>
                <a:cs typeface="DM Sans"/>
              </a:rPr>
              <a:t>in the</a:t>
            </a:r>
            <a:r>
              <a:rPr sz="1100" spc="-25" dirty="0">
                <a:solidFill>
                  <a:srgbClr val="003763"/>
                </a:solidFill>
                <a:latin typeface="DM Sans"/>
                <a:cs typeface="DM Sans"/>
              </a:rPr>
              <a:t> </a:t>
            </a:r>
            <a:r>
              <a:rPr sz="1100" spc="-15" dirty="0">
                <a:solidFill>
                  <a:srgbClr val="003763"/>
                </a:solidFill>
                <a:latin typeface="DM Sans"/>
                <a:cs typeface="DM Sans"/>
              </a:rPr>
              <a:t>rewards.*</a:t>
            </a:r>
            <a:endParaRPr sz="1100">
              <a:latin typeface="DM Sans"/>
              <a:cs typeface="DM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34218" y="576035"/>
            <a:ext cx="27876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0235" marR="5080" indent="-59817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205E9E"/>
                </a:solidFill>
                <a:latin typeface="DM Sans"/>
                <a:cs typeface="DM Sans"/>
              </a:rPr>
              <a:t>Program </a:t>
            </a:r>
            <a:r>
              <a:rPr sz="1000" b="1" dirty="0">
                <a:solidFill>
                  <a:srgbClr val="205E9E"/>
                </a:solidFill>
                <a:latin typeface="DM Sans"/>
                <a:cs typeface="DM Sans"/>
              </a:rPr>
              <a:t>is </a:t>
            </a:r>
            <a:r>
              <a:rPr sz="1000" b="1" spc="-10" dirty="0">
                <a:solidFill>
                  <a:srgbClr val="205E9E"/>
                </a:solidFill>
                <a:latin typeface="DM Sans"/>
                <a:cs typeface="DM Sans"/>
              </a:rPr>
              <a:t>available to </a:t>
            </a:r>
            <a:r>
              <a:rPr sz="1000" b="1" dirty="0">
                <a:solidFill>
                  <a:srgbClr val="205E9E"/>
                </a:solidFill>
                <a:latin typeface="DM Sans"/>
                <a:cs typeface="DM Sans"/>
              </a:rPr>
              <a:t>Blue </a:t>
            </a:r>
            <a:r>
              <a:rPr sz="1000" b="1" spc="-5" dirty="0">
                <a:solidFill>
                  <a:srgbClr val="205E9E"/>
                </a:solidFill>
                <a:latin typeface="DM Sans"/>
                <a:cs typeface="DM Sans"/>
              </a:rPr>
              <a:t>Cross </a:t>
            </a:r>
            <a:r>
              <a:rPr sz="1000" b="1" dirty="0">
                <a:solidFill>
                  <a:srgbClr val="205E9E"/>
                </a:solidFill>
                <a:latin typeface="DM Sans"/>
                <a:cs typeface="DM Sans"/>
              </a:rPr>
              <a:t>Blue Shield  of </a:t>
            </a:r>
            <a:r>
              <a:rPr sz="1000" b="1" spc="-5" dirty="0">
                <a:solidFill>
                  <a:srgbClr val="205E9E"/>
                </a:solidFill>
                <a:latin typeface="DM Sans"/>
                <a:cs typeface="DM Sans"/>
              </a:rPr>
              <a:t>Massachusetts </a:t>
            </a:r>
            <a:r>
              <a:rPr sz="1000" b="1" dirty="0">
                <a:solidFill>
                  <a:srgbClr val="205E9E"/>
                </a:solidFill>
                <a:latin typeface="DM Sans"/>
                <a:cs typeface="DM Sans"/>
              </a:rPr>
              <a:t>subscribers</a:t>
            </a:r>
            <a:r>
              <a:rPr sz="1000" b="1" spc="-20" dirty="0">
                <a:solidFill>
                  <a:srgbClr val="205E9E"/>
                </a:solidFill>
                <a:latin typeface="DM Sans"/>
                <a:cs typeface="DM Sans"/>
              </a:rPr>
              <a:t> only.</a:t>
            </a:r>
            <a:endParaRPr sz="1000">
              <a:latin typeface="DM Sans"/>
              <a:cs typeface="DM San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39806" y="981932"/>
            <a:ext cx="2938246" cy="38536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56001" y="5066100"/>
            <a:ext cx="4460875" cy="60896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60"/>
              </a:spcBef>
            </a:pPr>
            <a:r>
              <a:rPr sz="2000" dirty="0">
                <a:solidFill>
                  <a:srgbClr val="F15D3E"/>
                </a:solidFill>
                <a:latin typeface="Bebas Neue"/>
                <a:cs typeface="Bebas Neue"/>
              </a:rPr>
              <a:t>Bring on the</a:t>
            </a:r>
            <a:r>
              <a:rPr sz="2000" spc="-10" dirty="0">
                <a:solidFill>
                  <a:srgbClr val="F15D3E"/>
                </a:solidFill>
                <a:latin typeface="Bebas Neue"/>
                <a:cs typeface="Bebas Neue"/>
              </a:rPr>
              <a:t> </a:t>
            </a:r>
            <a:r>
              <a:rPr sz="2000" spc="-5" dirty="0">
                <a:solidFill>
                  <a:srgbClr val="F15D3E"/>
                </a:solidFill>
                <a:latin typeface="Bebas Neue"/>
                <a:cs typeface="Bebas Neue"/>
              </a:rPr>
              <a:t>rewards</a:t>
            </a:r>
            <a:endParaRPr sz="2000">
              <a:latin typeface="Bebas Neue"/>
              <a:cs typeface="Bebas Neue"/>
            </a:endParaRPr>
          </a:p>
          <a:p>
            <a:pPr algn="ctr">
              <a:lnSpc>
                <a:spcPct val="100000"/>
              </a:lnSpc>
              <a:spcBef>
                <a:spcPts val="310"/>
              </a:spcBef>
            </a:pPr>
            <a:r>
              <a:rPr sz="1100" spc="-15" dirty="0">
                <a:solidFill>
                  <a:srgbClr val="003763"/>
                </a:solidFill>
                <a:latin typeface="DM Sans"/>
                <a:cs typeface="DM Sans"/>
              </a:rPr>
              <a:t>Here’s </a:t>
            </a:r>
            <a:r>
              <a:rPr sz="1100" dirty="0">
                <a:solidFill>
                  <a:srgbClr val="003763"/>
                </a:solidFill>
                <a:latin typeface="DM Sans"/>
                <a:cs typeface="DM Sans"/>
              </a:rPr>
              <a:t>a quick look </a:t>
            </a:r>
            <a:r>
              <a:rPr sz="1100" spc="-10" dirty="0">
                <a:solidFill>
                  <a:srgbClr val="003763"/>
                </a:solidFill>
                <a:latin typeface="DM Sans"/>
                <a:cs typeface="DM Sans"/>
              </a:rPr>
              <a:t>at how to make </a:t>
            </a:r>
            <a:r>
              <a:rPr sz="1100" dirty="0">
                <a:solidFill>
                  <a:srgbClr val="003763"/>
                </a:solidFill>
                <a:latin typeface="DM Sans"/>
                <a:cs typeface="DM Sans"/>
              </a:rPr>
              <a:t>the </a:t>
            </a:r>
            <a:r>
              <a:rPr sz="1100" spc="-10" dirty="0">
                <a:solidFill>
                  <a:srgbClr val="003763"/>
                </a:solidFill>
                <a:latin typeface="DM Sans"/>
                <a:cs typeface="DM Sans"/>
              </a:rPr>
              <a:t>most </a:t>
            </a:r>
            <a:r>
              <a:rPr sz="1100" dirty="0">
                <a:solidFill>
                  <a:srgbClr val="003763"/>
                </a:solidFill>
                <a:latin typeface="DM Sans"/>
                <a:cs typeface="DM Sans"/>
              </a:rPr>
              <a:t>of </a:t>
            </a:r>
            <a:r>
              <a:rPr sz="1100" spc="-5" dirty="0">
                <a:solidFill>
                  <a:srgbClr val="003763"/>
                </a:solidFill>
                <a:latin typeface="DM Sans"/>
                <a:cs typeface="DM Sans"/>
              </a:rPr>
              <a:t>a</a:t>
            </a:r>
            <a:r>
              <a:rPr sz="1100" b="1" spc="-5" dirty="0">
                <a:solidFill>
                  <a:srgbClr val="003763"/>
                </a:solidFill>
                <a:latin typeface="DM Sans"/>
                <a:cs typeface="DM Sans"/>
              </a:rPr>
              <a:t>healthy</a:t>
            </a:r>
            <a:r>
              <a:rPr sz="1100" spc="-5" dirty="0">
                <a:solidFill>
                  <a:srgbClr val="003763"/>
                </a:solidFill>
                <a:latin typeface="DM Sans"/>
                <a:cs typeface="DM Sans"/>
              </a:rPr>
              <a:t>me</a:t>
            </a:r>
            <a:r>
              <a:rPr sz="1100" spc="40" dirty="0">
                <a:solidFill>
                  <a:srgbClr val="003763"/>
                </a:solidFill>
                <a:latin typeface="DM Sans"/>
                <a:cs typeface="DM Sans"/>
              </a:rPr>
              <a:t> </a:t>
            </a:r>
            <a:r>
              <a:rPr sz="1100" spc="-15" dirty="0">
                <a:solidFill>
                  <a:srgbClr val="003763"/>
                </a:solidFill>
                <a:latin typeface="DM Sans"/>
                <a:cs typeface="DM Sans"/>
              </a:rPr>
              <a:t>Rewards:</a:t>
            </a:r>
            <a:endParaRPr sz="1100">
              <a:latin typeface="DM Sans"/>
              <a:cs typeface="DM San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55452" y="7341031"/>
            <a:ext cx="6858000" cy="941705"/>
            <a:chOff x="455452" y="7341031"/>
            <a:chExt cx="6858000" cy="941705"/>
          </a:xfrm>
        </p:grpSpPr>
        <p:sp>
          <p:nvSpPr>
            <p:cNvPr id="10" name="object 10"/>
            <p:cNvSpPr/>
            <p:nvPr/>
          </p:nvSpPr>
          <p:spPr>
            <a:xfrm>
              <a:off x="461802" y="7526803"/>
              <a:ext cx="6845300" cy="749300"/>
            </a:xfrm>
            <a:custGeom>
              <a:avLst/>
              <a:gdLst/>
              <a:ahLst/>
              <a:cxnLst/>
              <a:rect l="l" t="t" r="r" b="b"/>
              <a:pathLst>
                <a:path w="6845300" h="749300">
                  <a:moveTo>
                    <a:pt x="2741980" y="0"/>
                  </a:moveTo>
                  <a:lnTo>
                    <a:pt x="0" y="0"/>
                  </a:lnTo>
                  <a:lnTo>
                    <a:pt x="0" y="749300"/>
                  </a:lnTo>
                  <a:lnTo>
                    <a:pt x="6845300" y="749300"/>
                  </a:lnTo>
                  <a:lnTo>
                    <a:pt x="6845300" y="0"/>
                  </a:lnTo>
                  <a:lnTo>
                    <a:pt x="4053814" y="0"/>
                  </a:lnTo>
                </a:path>
              </a:pathLst>
            </a:custGeom>
            <a:ln w="12700">
              <a:solidFill>
                <a:srgbClr val="0076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88500" y="7341031"/>
              <a:ext cx="1353820" cy="371475"/>
            </a:xfrm>
            <a:custGeom>
              <a:avLst/>
              <a:gdLst/>
              <a:ahLst/>
              <a:cxnLst/>
              <a:rect l="l" t="t" r="r" b="b"/>
              <a:pathLst>
                <a:path w="1353820" h="371475">
                  <a:moveTo>
                    <a:pt x="1353312" y="0"/>
                  </a:moveTo>
                  <a:lnTo>
                    <a:pt x="0" y="0"/>
                  </a:lnTo>
                  <a:lnTo>
                    <a:pt x="0" y="371170"/>
                  </a:lnTo>
                  <a:lnTo>
                    <a:pt x="1353312" y="371170"/>
                  </a:lnTo>
                  <a:lnTo>
                    <a:pt x="13533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914650" y="7358404"/>
            <a:ext cx="3940175" cy="730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0480" algn="ctr">
              <a:lnSpc>
                <a:spcPct val="100000"/>
              </a:lnSpc>
              <a:spcBef>
                <a:spcPts val="100"/>
              </a:spcBef>
            </a:pPr>
            <a:r>
              <a:rPr sz="1600" spc="45" dirty="0">
                <a:solidFill>
                  <a:srgbClr val="4C4D4F"/>
                </a:solidFill>
                <a:latin typeface="CrimsonPro-ExtraLight"/>
                <a:cs typeface="CrimsonPro-ExtraLight"/>
              </a:rPr>
              <a:t>Get</a:t>
            </a:r>
            <a:r>
              <a:rPr sz="1600" spc="5" dirty="0">
                <a:solidFill>
                  <a:srgbClr val="4C4D4F"/>
                </a:solidFill>
                <a:latin typeface="CrimsonPro-ExtraLight"/>
                <a:cs typeface="CrimsonPro-ExtraLight"/>
              </a:rPr>
              <a:t> </a:t>
            </a:r>
            <a:r>
              <a:rPr sz="1600" spc="60" dirty="0">
                <a:solidFill>
                  <a:srgbClr val="4C4D4F"/>
                </a:solidFill>
                <a:latin typeface="CrimsonPro-ExtraLight"/>
                <a:cs typeface="CrimsonPro-ExtraLight"/>
              </a:rPr>
              <a:t>Started</a:t>
            </a:r>
            <a:endParaRPr sz="1600">
              <a:latin typeface="CrimsonPro-ExtraLight"/>
              <a:cs typeface="CrimsonPro-ExtraLight"/>
            </a:endParaRPr>
          </a:p>
          <a:p>
            <a:pPr marL="12065" marR="5080" algn="ctr">
              <a:lnSpc>
                <a:spcPct val="113599"/>
              </a:lnSpc>
              <a:spcBef>
                <a:spcPts val="630"/>
              </a:spcBef>
            </a:pPr>
            <a:r>
              <a:rPr sz="1100" spc="-10" dirty="0">
                <a:solidFill>
                  <a:srgbClr val="4C4D4F"/>
                </a:solidFill>
                <a:latin typeface="DM Sans"/>
                <a:cs typeface="DM Sans"/>
              </a:rPr>
              <a:t>Ready to </a:t>
            </a:r>
            <a:r>
              <a:rPr sz="1100" spc="-5" dirty="0">
                <a:solidFill>
                  <a:srgbClr val="4C4D4F"/>
                </a:solidFill>
                <a:latin typeface="DM Sans"/>
                <a:cs typeface="DM Sans"/>
              </a:rPr>
              <a:t>start </a:t>
            </a:r>
            <a:r>
              <a:rPr sz="1100" dirty="0">
                <a:solidFill>
                  <a:srgbClr val="4C4D4F"/>
                </a:solidFill>
                <a:latin typeface="DM Sans"/>
                <a:cs typeface="DM Sans"/>
              </a:rPr>
              <a:t>earning? Sign up </a:t>
            </a:r>
            <a:r>
              <a:rPr sz="1100" spc="-10" dirty="0">
                <a:solidFill>
                  <a:srgbClr val="4C4D4F"/>
                </a:solidFill>
                <a:latin typeface="DM Sans"/>
                <a:cs typeface="DM Sans"/>
              </a:rPr>
              <a:t>at</a:t>
            </a:r>
            <a:r>
              <a:rPr sz="1100" spc="-4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1100" b="1" spc="-5" dirty="0">
                <a:solidFill>
                  <a:srgbClr val="4C4D4F"/>
                </a:solidFill>
                <a:latin typeface="DM Sans"/>
                <a:cs typeface="DM Sans"/>
                <a:hlinkClick r:id="rId3"/>
              </a:rPr>
              <a:t>ahealthymerewards.com</a:t>
            </a:r>
            <a:r>
              <a:rPr sz="1100" spc="-5" dirty="0">
                <a:solidFill>
                  <a:srgbClr val="4C4D4F"/>
                </a:solidFill>
                <a:latin typeface="DM Sans"/>
                <a:cs typeface="DM Sans"/>
              </a:rPr>
              <a:t>,  </a:t>
            </a:r>
            <a:r>
              <a:rPr sz="1100" dirty="0">
                <a:solidFill>
                  <a:srgbClr val="4C4D4F"/>
                </a:solidFill>
                <a:latin typeface="DM Sans"/>
                <a:cs typeface="DM Sans"/>
              </a:rPr>
              <a:t>then </a:t>
            </a:r>
            <a:r>
              <a:rPr sz="1100" spc="-5" dirty="0">
                <a:solidFill>
                  <a:srgbClr val="4C4D4F"/>
                </a:solidFill>
                <a:latin typeface="DM Sans"/>
                <a:cs typeface="DM Sans"/>
              </a:rPr>
              <a:t>download </a:t>
            </a:r>
            <a:r>
              <a:rPr sz="1100" dirty="0">
                <a:solidFill>
                  <a:srgbClr val="4C4D4F"/>
                </a:solidFill>
                <a:latin typeface="DM Sans"/>
                <a:cs typeface="DM Sans"/>
              </a:rPr>
              <a:t>the </a:t>
            </a:r>
            <a:r>
              <a:rPr sz="1100" spc="-5" dirty="0">
                <a:solidFill>
                  <a:srgbClr val="4C4D4F"/>
                </a:solidFill>
                <a:latin typeface="DM Sans"/>
                <a:cs typeface="DM Sans"/>
              </a:rPr>
              <a:t>Virgin </a:t>
            </a:r>
            <a:r>
              <a:rPr sz="1100" dirty="0">
                <a:solidFill>
                  <a:srgbClr val="4C4D4F"/>
                </a:solidFill>
                <a:latin typeface="DM Sans"/>
                <a:cs typeface="DM Sans"/>
              </a:rPr>
              <a:t>Pulse</a:t>
            </a:r>
            <a:r>
              <a:rPr sz="1100" spc="-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1100" dirty="0">
                <a:solidFill>
                  <a:srgbClr val="4C4D4F"/>
                </a:solidFill>
                <a:latin typeface="DM Sans"/>
                <a:cs typeface="DM Sans"/>
              </a:rPr>
              <a:t>app.</a:t>
            </a:r>
            <a:endParaRPr sz="1100">
              <a:latin typeface="DM Sans"/>
              <a:cs typeface="DM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6996" y="8491156"/>
            <a:ext cx="6858000" cy="685800"/>
          </a:xfrm>
          <a:prstGeom prst="rect">
            <a:avLst/>
          </a:prstGeom>
          <a:solidFill>
            <a:srgbClr val="003763"/>
          </a:solidFill>
        </p:spPr>
        <p:txBody>
          <a:bodyPr vert="horz" wrap="square" lIns="0" tIns="22097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39"/>
              </a:spcBef>
            </a:pPr>
            <a:r>
              <a:rPr sz="1700" b="1" dirty="0">
                <a:solidFill>
                  <a:srgbClr val="FFFFFF"/>
                </a:solidFill>
                <a:latin typeface="DM Sans"/>
                <a:cs typeface="DM Sans"/>
              </a:rPr>
              <a:t>Earn up </a:t>
            </a:r>
            <a:r>
              <a:rPr sz="1700" b="1" spc="-15" dirty="0">
                <a:solidFill>
                  <a:srgbClr val="FFFFFF"/>
                </a:solidFill>
                <a:latin typeface="DM Sans"/>
                <a:cs typeface="DM Sans"/>
              </a:rPr>
              <a:t>to </a:t>
            </a:r>
            <a:r>
              <a:rPr sz="1700" b="1" dirty="0">
                <a:solidFill>
                  <a:srgbClr val="FFFFFF"/>
                </a:solidFill>
                <a:latin typeface="DM Sans"/>
                <a:cs typeface="DM Sans"/>
              </a:rPr>
              <a:t>$400 in </a:t>
            </a:r>
            <a:r>
              <a:rPr sz="1700" b="1" spc="-20" dirty="0">
                <a:solidFill>
                  <a:srgbClr val="FFFFFF"/>
                </a:solidFill>
                <a:latin typeface="DM Sans"/>
                <a:cs typeface="DM Sans"/>
              </a:rPr>
              <a:t>rewards</a:t>
            </a:r>
            <a:r>
              <a:rPr sz="1700" b="1" dirty="0">
                <a:solidFill>
                  <a:srgbClr val="FFFFFF"/>
                </a:solidFill>
                <a:latin typeface="DM Sans"/>
                <a:cs typeface="DM Sans"/>
              </a:rPr>
              <a:t> </a:t>
            </a:r>
            <a:r>
              <a:rPr sz="1700" b="1" spc="-15" dirty="0">
                <a:solidFill>
                  <a:srgbClr val="FFFFFF"/>
                </a:solidFill>
                <a:latin typeface="DM Sans"/>
                <a:cs typeface="DM Sans"/>
              </a:rPr>
              <a:t>annually.</a:t>
            </a:r>
            <a:endParaRPr sz="1700">
              <a:latin typeface="DM Sans"/>
              <a:cs typeface="DM San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25568" y="5958332"/>
            <a:ext cx="396875" cy="317500"/>
          </a:xfrm>
          <a:custGeom>
            <a:avLst/>
            <a:gdLst/>
            <a:ahLst/>
            <a:cxnLst/>
            <a:rect l="l" t="t" r="r" b="b"/>
            <a:pathLst>
              <a:path w="396875" h="317500">
                <a:moveTo>
                  <a:pt x="377024" y="79375"/>
                </a:moveTo>
                <a:lnTo>
                  <a:pt x="257962" y="79375"/>
                </a:lnTo>
                <a:lnTo>
                  <a:pt x="250242" y="80935"/>
                </a:lnTo>
                <a:lnTo>
                  <a:pt x="243932" y="85188"/>
                </a:lnTo>
                <a:lnTo>
                  <a:pt x="239674" y="91494"/>
                </a:lnTo>
                <a:lnTo>
                  <a:pt x="238112" y="99212"/>
                </a:lnTo>
                <a:lnTo>
                  <a:pt x="238112" y="297649"/>
                </a:lnTo>
                <a:lnTo>
                  <a:pt x="239674" y="305375"/>
                </a:lnTo>
                <a:lnTo>
                  <a:pt x="243932" y="311684"/>
                </a:lnTo>
                <a:lnTo>
                  <a:pt x="250242" y="315939"/>
                </a:lnTo>
                <a:lnTo>
                  <a:pt x="257962" y="317500"/>
                </a:lnTo>
                <a:lnTo>
                  <a:pt x="377024" y="317500"/>
                </a:lnTo>
                <a:lnTo>
                  <a:pt x="384742" y="315939"/>
                </a:lnTo>
                <a:lnTo>
                  <a:pt x="391048" y="311684"/>
                </a:lnTo>
                <a:lnTo>
                  <a:pt x="395302" y="305375"/>
                </a:lnTo>
                <a:lnTo>
                  <a:pt x="396862" y="297649"/>
                </a:lnTo>
                <a:lnTo>
                  <a:pt x="257962" y="297649"/>
                </a:lnTo>
                <a:lnTo>
                  <a:pt x="257962" y="99212"/>
                </a:lnTo>
                <a:lnTo>
                  <a:pt x="396862" y="99212"/>
                </a:lnTo>
                <a:lnTo>
                  <a:pt x="395302" y="91494"/>
                </a:lnTo>
                <a:lnTo>
                  <a:pt x="391048" y="85188"/>
                </a:lnTo>
                <a:lnTo>
                  <a:pt x="384742" y="80935"/>
                </a:lnTo>
                <a:lnTo>
                  <a:pt x="377024" y="79375"/>
                </a:lnTo>
                <a:close/>
              </a:path>
              <a:path w="396875" h="317500">
                <a:moveTo>
                  <a:pt x="396862" y="99212"/>
                </a:moveTo>
                <a:lnTo>
                  <a:pt x="377024" y="99212"/>
                </a:lnTo>
                <a:lnTo>
                  <a:pt x="377024" y="297649"/>
                </a:lnTo>
                <a:lnTo>
                  <a:pt x="396862" y="297649"/>
                </a:lnTo>
                <a:lnTo>
                  <a:pt x="396862" y="99212"/>
                </a:lnTo>
                <a:close/>
              </a:path>
              <a:path w="396875" h="317500">
                <a:moveTo>
                  <a:pt x="218274" y="178587"/>
                </a:moveTo>
                <a:lnTo>
                  <a:pt x="4444" y="178587"/>
                </a:lnTo>
                <a:lnTo>
                  <a:pt x="0" y="183045"/>
                </a:lnTo>
                <a:lnTo>
                  <a:pt x="0" y="198437"/>
                </a:lnTo>
                <a:lnTo>
                  <a:pt x="3133" y="213854"/>
                </a:lnTo>
                <a:lnTo>
                  <a:pt x="11630" y="226453"/>
                </a:lnTo>
                <a:lnTo>
                  <a:pt x="24217" y="234967"/>
                </a:lnTo>
                <a:lnTo>
                  <a:pt x="39623" y="238125"/>
                </a:lnTo>
                <a:lnTo>
                  <a:pt x="218274" y="238125"/>
                </a:lnTo>
                <a:lnTo>
                  <a:pt x="218274" y="218287"/>
                </a:lnTo>
                <a:lnTo>
                  <a:pt x="39623" y="218287"/>
                </a:lnTo>
                <a:lnTo>
                  <a:pt x="31924" y="216707"/>
                </a:lnTo>
                <a:lnTo>
                  <a:pt x="25634" y="212448"/>
                </a:lnTo>
                <a:lnTo>
                  <a:pt x="21393" y="206146"/>
                </a:lnTo>
                <a:lnTo>
                  <a:pt x="19837" y="198437"/>
                </a:lnTo>
                <a:lnTo>
                  <a:pt x="218274" y="198437"/>
                </a:lnTo>
                <a:lnTo>
                  <a:pt x="218274" y="178587"/>
                </a:lnTo>
                <a:close/>
              </a:path>
              <a:path w="396875" h="317500">
                <a:moveTo>
                  <a:pt x="297649" y="0"/>
                </a:moveTo>
                <a:lnTo>
                  <a:pt x="59524" y="0"/>
                </a:lnTo>
                <a:lnTo>
                  <a:pt x="51806" y="1560"/>
                </a:lnTo>
                <a:lnTo>
                  <a:pt x="45500" y="5815"/>
                </a:lnTo>
                <a:lnTo>
                  <a:pt x="41247" y="12124"/>
                </a:lnTo>
                <a:lnTo>
                  <a:pt x="39687" y="19850"/>
                </a:lnTo>
                <a:lnTo>
                  <a:pt x="39687" y="178587"/>
                </a:lnTo>
                <a:lnTo>
                  <a:pt x="59524" y="178587"/>
                </a:lnTo>
                <a:lnTo>
                  <a:pt x="59524" y="19850"/>
                </a:lnTo>
                <a:lnTo>
                  <a:pt x="317499" y="19850"/>
                </a:lnTo>
                <a:lnTo>
                  <a:pt x="315937" y="12124"/>
                </a:lnTo>
                <a:lnTo>
                  <a:pt x="311680" y="5815"/>
                </a:lnTo>
                <a:lnTo>
                  <a:pt x="305369" y="1560"/>
                </a:lnTo>
                <a:lnTo>
                  <a:pt x="297649" y="0"/>
                </a:lnTo>
                <a:close/>
              </a:path>
              <a:path w="396875" h="317500">
                <a:moveTo>
                  <a:pt x="317499" y="19850"/>
                </a:moveTo>
                <a:lnTo>
                  <a:pt x="297649" y="19850"/>
                </a:lnTo>
                <a:lnTo>
                  <a:pt x="297649" y="59537"/>
                </a:lnTo>
                <a:lnTo>
                  <a:pt x="317499" y="59537"/>
                </a:lnTo>
                <a:lnTo>
                  <a:pt x="317499" y="19850"/>
                </a:lnTo>
                <a:close/>
              </a:path>
            </a:pathLst>
          </a:custGeom>
          <a:solidFill>
            <a:srgbClr val="007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07692" y="6285533"/>
            <a:ext cx="2032635" cy="61531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10"/>
              </a:spcBef>
            </a:pPr>
            <a:r>
              <a:rPr sz="1000" b="1" spc="5" dirty="0">
                <a:solidFill>
                  <a:srgbClr val="003763"/>
                </a:solidFill>
                <a:latin typeface="DM Sans"/>
                <a:cs typeface="DM Sans"/>
              </a:rPr>
              <a:t>Create </a:t>
            </a:r>
            <a:r>
              <a:rPr sz="1000" b="1" spc="10" dirty="0">
                <a:solidFill>
                  <a:srgbClr val="003763"/>
                </a:solidFill>
                <a:latin typeface="DM Sans"/>
                <a:cs typeface="DM Sans"/>
              </a:rPr>
              <a:t>an</a:t>
            </a:r>
            <a:r>
              <a:rPr sz="1000" b="1" spc="-20" dirty="0">
                <a:solidFill>
                  <a:srgbClr val="003763"/>
                </a:solidFill>
                <a:latin typeface="DM Sans"/>
                <a:cs typeface="DM Sans"/>
              </a:rPr>
              <a:t> </a:t>
            </a:r>
            <a:r>
              <a:rPr sz="1000" b="1" spc="5" dirty="0">
                <a:solidFill>
                  <a:srgbClr val="003763"/>
                </a:solidFill>
                <a:latin typeface="DM Sans"/>
                <a:cs typeface="DM Sans"/>
              </a:rPr>
              <a:t>Account</a:t>
            </a:r>
            <a:endParaRPr sz="1000">
              <a:latin typeface="DM Sans"/>
              <a:cs typeface="DM Sans"/>
            </a:endParaRPr>
          </a:p>
          <a:p>
            <a:pPr marL="12065" marR="5080" algn="ctr">
              <a:lnSpc>
                <a:spcPct val="111100"/>
              </a:lnSpc>
              <a:spcBef>
                <a:spcPts val="430"/>
              </a:spcBef>
            </a:pPr>
            <a:r>
              <a:rPr sz="900" spc="5" dirty="0">
                <a:solidFill>
                  <a:srgbClr val="4C4D4F"/>
                </a:solidFill>
                <a:latin typeface="DM Sans"/>
                <a:cs typeface="DM Sans"/>
              </a:rPr>
              <a:t>Sign up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at</a:t>
            </a:r>
            <a:r>
              <a:rPr sz="900" spc="-6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900" b="1" spc="10" dirty="0">
                <a:solidFill>
                  <a:srgbClr val="4C4D4F"/>
                </a:solidFill>
                <a:latin typeface="DM Sans"/>
                <a:cs typeface="DM Sans"/>
              </a:rPr>
              <a:t>ahealthymerewards.com</a:t>
            </a:r>
            <a:r>
              <a:rPr sz="900" spc="10" dirty="0">
                <a:solidFill>
                  <a:srgbClr val="4C4D4F"/>
                </a:solidFill>
                <a:latin typeface="DM Sans"/>
                <a:cs typeface="DM Sans"/>
              </a:rPr>
              <a:t>,  and </a:t>
            </a:r>
            <a:r>
              <a:rPr sz="900" spc="5" dirty="0">
                <a:solidFill>
                  <a:srgbClr val="4C4D4F"/>
                </a:solidFill>
                <a:latin typeface="DM Sans"/>
                <a:cs typeface="DM Sans"/>
              </a:rPr>
              <a:t>download the Virgin Pulse</a:t>
            </a:r>
            <a:r>
              <a:rPr sz="900" spc="-5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900" spc="5" dirty="0">
                <a:solidFill>
                  <a:srgbClr val="4C4D4F"/>
                </a:solidFill>
                <a:latin typeface="DM Sans"/>
                <a:cs typeface="DM Sans"/>
              </a:rPr>
              <a:t>app.</a:t>
            </a:r>
            <a:endParaRPr sz="900">
              <a:latin typeface="DM Sans"/>
              <a:cs typeface="DM San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727501" y="5958332"/>
            <a:ext cx="317500" cy="317500"/>
          </a:xfrm>
          <a:custGeom>
            <a:avLst/>
            <a:gdLst/>
            <a:ahLst/>
            <a:cxnLst/>
            <a:rect l="l" t="t" r="r" b="b"/>
            <a:pathLst>
              <a:path w="317500" h="317500">
                <a:moveTo>
                  <a:pt x="218224" y="0"/>
                </a:moveTo>
                <a:lnTo>
                  <a:pt x="99263" y="0"/>
                </a:lnTo>
                <a:lnTo>
                  <a:pt x="88761" y="2968"/>
                </a:lnTo>
                <a:lnTo>
                  <a:pt x="81768" y="10487"/>
                </a:lnTo>
                <a:lnTo>
                  <a:pt x="79396" y="20477"/>
                </a:lnTo>
                <a:lnTo>
                  <a:pt x="82753" y="30861"/>
                </a:lnTo>
                <a:lnTo>
                  <a:pt x="109778" y="75425"/>
                </a:lnTo>
                <a:lnTo>
                  <a:pt x="53978" y="121311"/>
                </a:lnTo>
                <a:lnTo>
                  <a:pt x="21271" y="167076"/>
                </a:lnTo>
                <a:lnTo>
                  <a:pt x="5354" y="208090"/>
                </a:lnTo>
                <a:lnTo>
                  <a:pt x="0" y="255485"/>
                </a:lnTo>
                <a:lnTo>
                  <a:pt x="5345" y="279625"/>
                </a:lnTo>
                <a:lnTo>
                  <a:pt x="19921" y="299337"/>
                </a:lnTo>
                <a:lnTo>
                  <a:pt x="41539" y="312626"/>
                </a:lnTo>
                <a:lnTo>
                  <a:pt x="68008" y="317500"/>
                </a:lnTo>
                <a:lnTo>
                  <a:pt x="249402" y="317500"/>
                </a:lnTo>
                <a:lnTo>
                  <a:pt x="275877" y="312626"/>
                </a:lnTo>
                <a:lnTo>
                  <a:pt x="297494" y="299337"/>
                </a:lnTo>
                <a:lnTo>
                  <a:pt x="298732" y="297662"/>
                </a:lnTo>
                <a:lnTo>
                  <a:pt x="68008" y="297662"/>
                </a:lnTo>
                <a:lnTo>
                  <a:pt x="49278" y="294342"/>
                </a:lnTo>
                <a:lnTo>
                  <a:pt x="33964" y="285294"/>
                </a:lnTo>
                <a:lnTo>
                  <a:pt x="23629" y="271886"/>
                </a:lnTo>
                <a:lnTo>
                  <a:pt x="19837" y="255485"/>
                </a:lnTo>
                <a:lnTo>
                  <a:pt x="19837" y="253403"/>
                </a:lnTo>
                <a:lnTo>
                  <a:pt x="22970" y="220092"/>
                </a:lnTo>
                <a:lnTo>
                  <a:pt x="37358" y="178739"/>
                </a:lnTo>
                <a:lnTo>
                  <a:pt x="69170" y="133691"/>
                </a:lnTo>
                <a:lnTo>
                  <a:pt x="124574" y="89293"/>
                </a:lnTo>
                <a:lnTo>
                  <a:pt x="224452" y="89293"/>
                </a:lnTo>
                <a:lnTo>
                  <a:pt x="207619" y="75425"/>
                </a:lnTo>
                <a:lnTo>
                  <a:pt x="211250" y="69456"/>
                </a:lnTo>
                <a:lnTo>
                  <a:pt x="129641" y="69456"/>
                </a:lnTo>
                <a:lnTo>
                  <a:pt x="99263" y="19850"/>
                </a:lnTo>
                <a:lnTo>
                  <a:pt x="237938" y="19850"/>
                </a:lnTo>
                <a:lnTo>
                  <a:pt x="235708" y="10475"/>
                </a:lnTo>
                <a:lnTo>
                  <a:pt x="228719" y="2964"/>
                </a:lnTo>
                <a:lnTo>
                  <a:pt x="218224" y="0"/>
                </a:lnTo>
                <a:close/>
              </a:path>
              <a:path w="317500" h="317500">
                <a:moveTo>
                  <a:pt x="224452" y="89293"/>
                </a:moveTo>
                <a:lnTo>
                  <a:pt x="192849" y="89293"/>
                </a:lnTo>
                <a:lnTo>
                  <a:pt x="248171" y="133691"/>
                </a:lnTo>
                <a:lnTo>
                  <a:pt x="279952" y="178763"/>
                </a:lnTo>
                <a:lnTo>
                  <a:pt x="294390" y="220215"/>
                </a:lnTo>
                <a:lnTo>
                  <a:pt x="297577" y="253403"/>
                </a:lnTo>
                <a:lnTo>
                  <a:pt x="297599" y="255485"/>
                </a:lnTo>
                <a:lnTo>
                  <a:pt x="293808" y="271886"/>
                </a:lnTo>
                <a:lnTo>
                  <a:pt x="283476" y="285294"/>
                </a:lnTo>
                <a:lnTo>
                  <a:pt x="268163" y="294342"/>
                </a:lnTo>
                <a:lnTo>
                  <a:pt x="249428" y="297662"/>
                </a:lnTo>
                <a:lnTo>
                  <a:pt x="298732" y="297662"/>
                </a:lnTo>
                <a:lnTo>
                  <a:pt x="312067" y="279625"/>
                </a:lnTo>
                <a:lnTo>
                  <a:pt x="317411" y="255485"/>
                </a:lnTo>
                <a:lnTo>
                  <a:pt x="317016" y="239165"/>
                </a:lnTo>
                <a:lnTo>
                  <a:pt x="311862" y="208082"/>
                </a:lnTo>
                <a:lnTo>
                  <a:pt x="295912" y="167076"/>
                </a:lnTo>
                <a:lnTo>
                  <a:pt x="263168" y="121192"/>
                </a:lnTo>
                <a:lnTo>
                  <a:pt x="224452" y="89293"/>
                </a:lnTo>
                <a:close/>
              </a:path>
              <a:path w="317500" h="317500">
                <a:moveTo>
                  <a:pt x="139141" y="227126"/>
                </a:moveTo>
                <a:lnTo>
                  <a:pt x="136563" y="227126"/>
                </a:lnTo>
                <a:lnTo>
                  <a:pt x="135255" y="227660"/>
                </a:lnTo>
                <a:lnTo>
                  <a:pt x="134277" y="228549"/>
                </a:lnTo>
                <a:lnTo>
                  <a:pt x="125285" y="236994"/>
                </a:lnTo>
                <a:lnTo>
                  <a:pt x="124637" y="238366"/>
                </a:lnTo>
                <a:lnTo>
                  <a:pt x="124637" y="241604"/>
                </a:lnTo>
                <a:lnTo>
                  <a:pt x="147904" y="251637"/>
                </a:lnTo>
                <a:lnTo>
                  <a:pt x="147929" y="265480"/>
                </a:lnTo>
                <a:lnTo>
                  <a:pt x="150329" y="267868"/>
                </a:lnTo>
                <a:lnTo>
                  <a:pt x="167068" y="267868"/>
                </a:lnTo>
                <a:lnTo>
                  <a:pt x="169468" y="265480"/>
                </a:lnTo>
                <a:lnTo>
                  <a:pt x="169494" y="251764"/>
                </a:lnTo>
                <a:lnTo>
                  <a:pt x="180716" y="249194"/>
                </a:lnTo>
                <a:lnTo>
                  <a:pt x="189882" y="242695"/>
                </a:lnTo>
                <a:lnTo>
                  <a:pt x="196074" y="233203"/>
                </a:lnTo>
                <a:lnTo>
                  <a:pt x="196601" y="230555"/>
                </a:lnTo>
                <a:lnTo>
                  <a:pt x="146570" y="230543"/>
                </a:lnTo>
                <a:lnTo>
                  <a:pt x="143598" y="229628"/>
                </a:lnTo>
                <a:lnTo>
                  <a:pt x="141097" y="228079"/>
                </a:lnTo>
                <a:lnTo>
                  <a:pt x="140208" y="227482"/>
                </a:lnTo>
                <a:lnTo>
                  <a:pt x="139141" y="227126"/>
                </a:lnTo>
                <a:close/>
              </a:path>
              <a:path w="317500" h="317500">
                <a:moveTo>
                  <a:pt x="166992" y="128981"/>
                </a:moveTo>
                <a:lnTo>
                  <a:pt x="150266" y="128981"/>
                </a:lnTo>
                <a:lnTo>
                  <a:pt x="147866" y="131381"/>
                </a:lnTo>
                <a:lnTo>
                  <a:pt x="147840" y="145148"/>
                </a:lnTo>
                <a:lnTo>
                  <a:pt x="136592" y="147745"/>
                </a:lnTo>
                <a:lnTo>
                  <a:pt x="127436" y="154241"/>
                </a:lnTo>
                <a:lnTo>
                  <a:pt x="121278" y="163718"/>
                </a:lnTo>
                <a:lnTo>
                  <a:pt x="119024" y="175260"/>
                </a:lnTo>
                <a:lnTo>
                  <a:pt x="120591" y="184899"/>
                </a:lnTo>
                <a:lnTo>
                  <a:pt x="170738" y="213271"/>
                </a:lnTo>
                <a:lnTo>
                  <a:pt x="174244" y="214261"/>
                </a:lnTo>
                <a:lnTo>
                  <a:pt x="176682" y="217741"/>
                </a:lnTo>
                <a:lnTo>
                  <a:pt x="176682" y="226618"/>
                </a:lnTo>
                <a:lnTo>
                  <a:pt x="173101" y="230555"/>
                </a:lnTo>
                <a:lnTo>
                  <a:pt x="196604" y="230543"/>
                </a:lnTo>
                <a:lnTo>
                  <a:pt x="198374" y="221653"/>
                </a:lnTo>
                <a:lnTo>
                  <a:pt x="196814" y="212028"/>
                </a:lnTo>
                <a:lnTo>
                  <a:pt x="192428" y="203574"/>
                </a:lnTo>
                <a:lnTo>
                  <a:pt x="185688" y="196921"/>
                </a:lnTo>
                <a:lnTo>
                  <a:pt x="177063" y="192697"/>
                </a:lnTo>
                <a:lnTo>
                  <a:pt x="146672" y="183680"/>
                </a:lnTo>
                <a:lnTo>
                  <a:pt x="143167" y="182676"/>
                </a:lnTo>
                <a:lnTo>
                  <a:pt x="140741" y="179197"/>
                </a:lnTo>
                <a:lnTo>
                  <a:pt x="140741" y="170319"/>
                </a:lnTo>
                <a:lnTo>
                  <a:pt x="144310" y="166382"/>
                </a:lnTo>
                <a:lnTo>
                  <a:pt x="185233" y="166382"/>
                </a:lnTo>
                <a:lnTo>
                  <a:pt x="192036" y="159880"/>
                </a:lnTo>
                <a:lnTo>
                  <a:pt x="192684" y="158508"/>
                </a:lnTo>
                <a:lnTo>
                  <a:pt x="192684" y="155282"/>
                </a:lnTo>
                <a:lnTo>
                  <a:pt x="169418" y="145249"/>
                </a:lnTo>
                <a:lnTo>
                  <a:pt x="169405" y="131381"/>
                </a:lnTo>
                <a:lnTo>
                  <a:pt x="166992" y="128981"/>
                </a:lnTo>
                <a:close/>
              </a:path>
              <a:path w="317500" h="317500">
                <a:moveTo>
                  <a:pt x="185233" y="166382"/>
                </a:moveTo>
                <a:lnTo>
                  <a:pt x="167665" y="166382"/>
                </a:lnTo>
                <a:lnTo>
                  <a:pt x="170815" y="166408"/>
                </a:lnTo>
                <a:lnTo>
                  <a:pt x="173786" y="167309"/>
                </a:lnTo>
                <a:lnTo>
                  <a:pt x="176301" y="168859"/>
                </a:lnTo>
                <a:lnTo>
                  <a:pt x="177190" y="169468"/>
                </a:lnTo>
                <a:lnTo>
                  <a:pt x="178257" y="169824"/>
                </a:lnTo>
                <a:lnTo>
                  <a:pt x="180835" y="169824"/>
                </a:lnTo>
                <a:lnTo>
                  <a:pt x="182143" y="169291"/>
                </a:lnTo>
                <a:lnTo>
                  <a:pt x="183121" y="168402"/>
                </a:lnTo>
                <a:lnTo>
                  <a:pt x="185233" y="166382"/>
                </a:lnTo>
                <a:close/>
              </a:path>
              <a:path w="317500" h="317500">
                <a:moveTo>
                  <a:pt x="237938" y="19850"/>
                </a:moveTo>
                <a:lnTo>
                  <a:pt x="218224" y="19850"/>
                </a:lnTo>
                <a:lnTo>
                  <a:pt x="187769" y="69456"/>
                </a:lnTo>
                <a:lnTo>
                  <a:pt x="211250" y="69456"/>
                </a:lnTo>
                <a:lnTo>
                  <a:pt x="234734" y="30848"/>
                </a:lnTo>
                <a:lnTo>
                  <a:pt x="238083" y="20461"/>
                </a:lnTo>
                <a:lnTo>
                  <a:pt x="237938" y="19850"/>
                </a:lnTo>
                <a:close/>
              </a:path>
            </a:pathLst>
          </a:custGeom>
          <a:solidFill>
            <a:srgbClr val="007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041344" y="6285533"/>
            <a:ext cx="1691639" cy="76771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10"/>
              </a:spcBef>
            </a:pPr>
            <a:r>
              <a:rPr sz="1000" b="1" spc="5" dirty="0">
                <a:solidFill>
                  <a:srgbClr val="003763"/>
                </a:solidFill>
                <a:latin typeface="DM Sans"/>
                <a:cs typeface="DM Sans"/>
              </a:rPr>
              <a:t>Earn</a:t>
            </a:r>
            <a:r>
              <a:rPr sz="1000" b="1" spc="-5" dirty="0">
                <a:solidFill>
                  <a:srgbClr val="003763"/>
                </a:solidFill>
                <a:latin typeface="DM Sans"/>
                <a:cs typeface="DM Sans"/>
              </a:rPr>
              <a:t> </a:t>
            </a:r>
            <a:r>
              <a:rPr sz="1000" b="1" dirty="0">
                <a:solidFill>
                  <a:srgbClr val="003763"/>
                </a:solidFill>
                <a:latin typeface="DM Sans"/>
                <a:cs typeface="DM Sans"/>
              </a:rPr>
              <a:t>Points</a:t>
            </a:r>
            <a:endParaRPr sz="1000">
              <a:latin typeface="DM Sans"/>
              <a:cs typeface="DM Sans"/>
            </a:endParaRPr>
          </a:p>
          <a:p>
            <a:pPr marL="12700" marR="5080" indent="-1905" algn="ctr">
              <a:lnSpc>
                <a:spcPct val="111100"/>
              </a:lnSpc>
              <a:spcBef>
                <a:spcPts val="430"/>
              </a:spcBef>
            </a:pP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Track </a:t>
            </a:r>
            <a:r>
              <a:rPr sz="900" spc="5" dirty="0">
                <a:solidFill>
                  <a:srgbClr val="4C4D4F"/>
                </a:solidFill>
                <a:latin typeface="DM Sans"/>
                <a:cs typeface="DM Sans"/>
              </a:rPr>
              <a:t>your healthy habits, join  </a:t>
            </a:r>
            <a:r>
              <a:rPr sz="900" spc="10" dirty="0">
                <a:solidFill>
                  <a:srgbClr val="4C4D4F"/>
                </a:solidFill>
                <a:latin typeface="DM Sans"/>
                <a:cs typeface="DM Sans"/>
              </a:rPr>
              <a:t>challenges, and </a:t>
            </a:r>
            <a:r>
              <a:rPr sz="900" spc="5" dirty="0">
                <a:solidFill>
                  <a:srgbClr val="4C4D4F"/>
                </a:solidFill>
                <a:latin typeface="DM Sans"/>
                <a:cs typeface="DM Sans"/>
              </a:rPr>
              <a:t>complete</a:t>
            </a:r>
            <a:r>
              <a:rPr sz="900" spc="-9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900" spc="10" dirty="0">
                <a:solidFill>
                  <a:srgbClr val="4C4D4F"/>
                </a:solidFill>
                <a:latin typeface="DM Sans"/>
                <a:cs typeface="DM Sans"/>
              </a:rPr>
              <a:t>daily 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tasks </a:t>
            </a: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to </a:t>
            </a:r>
            <a:r>
              <a:rPr sz="900" spc="5" dirty="0">
                <a:solidFill>
                  <a:srgbClr val="4C4D4F"/>
                </a:solidFill>
                <a:latin typeface="DM Sans"/>
                <a:cs typeface="DM Sans"/>
              </a:rPr>
              <a:t>start</a:t>
            </a: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900" spc="5" dirty="0">
                <a:solidFill>
                  <a:srgbClr val="4C4D4F"/>
                </a:solidFill>
                <a:latin typeface="DM Sans"/>
                <a:cs typeface="DM Sans"/>
              </a:rPr>
              <a:t>earning.</a:t>
            </a:r>
            <a:endParaRPr sz="900">
              <a:latin typeface="DM Sans"/>
              <a:cs typeface="DM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069800" y="5958332"/>
            <a:ext cx="357505" cy="318135"/>
          </a:xfrm>
          <a:custGeom>
            <a:avLst/>
            <a:gdLst/>
            <a:ahLst/>
            <a:cxnLst/>
            <a:rect l="l" t="t" r="r" b="b"/>
            <a:pathLst>
              <a:path w="357504" h="318135">
                <a:moveTo>
                  <a:pt x="188569" y="138912"/>
                </a:moveTo>
                <a:lnTo>
                  <a:pt x="168732" y="138912"/>
                </a:lnTo>
                <a:lnTo>
                  <a:pt x="168732" y="156514"/>
                </a:lnTo>
                <a:lnTo>
                  <a:pt x="170967" y="158749"/>
                </a:lnTo>
                <a:lnTo>
                  <a:pt x="186347" y="158749"/>
                </a:lnTo>
                <a:lnTo>
                  <a:pt x="188569" y="156514"/>
                </a:lnTo>
                <a:lnTo>
                  <a:pt x="188569" y="138912"/>
                </a:lnTo>
                <a:close/>
              </a:path>
              <a:path w="357504" h="318135">
                <a:moveTo>
                  <a:pt x="151930" y="113169"/>
                </a:moveTo>
                <a:lnTo>
                  <a:pt x="149326" y="113601"/>
                </a:lnTo>
                <a:lnTo>
                  <a:pt x="147713" y="115277"/>
                </a:lnTo>
                <a:lnTo>
                  <a:pt x="138468" y="124523"/>
                </a:lnTo>
                <a:lnTo>
                  <a:pt x="167868" y="138912"/>
                </a:lnTo>
                <a:lnTo>
                  <a:pt x="189445" y="138912"/>
                </a:lnTo>
                <a:lnTo>
                  <a:pt x="199772" y="137383"/>
                </a:lnTo>
                <a:lnTo>
                  <a:pt x="209054" y="133016"/>
                </a:lnTo>
                <a:lnTo>
                  <a:pt x="216545" y="126139"/>
                </a:lnTo>
                <a:lnTo>
                  <a:pt x="220416" y="119062"/>
                </a:lnTo>
                <a:lnTo>
                  <a:pt x="162712" y="119062"/>
                </a:lnTo>
                <a:lnTo>
                  <a:pt x="157822" y="117449"/>
                </a:lnTo>
                <a:lnTo>
                  <a:pt x="153784" y="114541"/>
                </a:lnTo>
                <a:lnTo>
                  <a:pt x="151930" y="113169"/>
                </a:lnTo>
                <a:close/>
              </a:path>
              <a:path w="357504" h="318135">
                <a:moveTo>
                  <a:pt x="189382" y="19850"/>
                </a:moveTo>
                <a:lnTo>
                  <a:pt x="166496" y="19850"/>
                </a:lnTo>
                <a:lnTo>
                  <a:pt x="153182" y="22700"/>
                </a:lnTo>
                <a:lnTo>
                  <a:pt x="142524" y="30421"/>
                </a:lnTo>
                <a:lnTo>
                  <a:pt x="135759" y="41768"/>
                </a:lnTo>
                <a:lnTo>
                  <a:pt x="134124" y="55498"/>
                </a:lnTo>
                <a:lnTo>
                  <a:pt x="136698" y="65224"/>
                </a:lnTo>
                <a:lnTo>
                  <a:pt x="142143" y="73544"/>
                </a:lnTo>
                <a:lnTo>
                  <a:pt x="149842" y="80003"/>
                </a:lnTo>
                <a:lnTo>
                  <a:pt x="159181" y="84150"/>
                </a:lnTo>
                <a:lnTo>
                  <a:pt x="199618" y="95681"/>
                </a:lnTo>
                <a:lnTo>
                  <a:pt x="203390" y="100710"/>
                </a:lnTo>
                <a:lnTo>
                  <a:pt x="203390" y="113360"/>
                </a:lnTo>
                <a:lnTo>
                  <a:pt x="197688" y="119062"/>
                </a:lnTo>
                <a:lnTo>
                  <a:pt x="220416" y="119062"/>
                </a:lnTo>
                <a:lnTo>
                  <a:pt x="221500" y="117081"/>
                </a:lnTo>
                <a:lnTo>
                  <a:pt x="223166" y="103461"/>
                </a:lnTo>
                <a:lnTo>
                  <a:pt x="219432" y="91032"/>
                </a:lnTo>
                <a:lnTo>
                  <a:pt x="211290" y="81114"/>
                </a:lnTo>
                <a:lnTo>
                  <a:pt x="199732" y="75031"/>
                </a:lnTo>
                <a:lnTo>
                  <a:pt x="157632" y="63004"/>
                </a:lnTo>
                <a:lnTo>
                  <a:pt x="153847" y="57975"/>
                </a:lnTo>
                <a:lnTo>
                  <a:pt x="153847" y="45326"/>
                </a:lnTo>
                <a:lnTo>
                  <a:pt x="159550" y="39623"/>
                </a:lnTo>
                <a:lnTo>
                  <a:pt x="213316" y="39623"/>
                </a:lnTo>
                <a:lnTo>
                  <a:pt x="218770" y="34162"/>
                </a:lnTo>
                <a:lnTo>
                  <a:pt x="196575" y="20434"/>
                </a:lnTo>
                <a:lnTo>
                  <a:pt x="189382" y="19850"/>
                </a:lnTo>
                <a:close/>
              </a:path>
              <a:path w="357504" h="318135">
                <a:moveTo>
                  <a:pt x="213316" y="39623"/>
                </a:moveTo>
                <a:lnTo>
                  <a:pt x="194525" y="39623"/>
                </a:lnTo>
                <a:lnTo>
                  <a:pt x="199428" y="41236"/>
                </a:lnTo>
                <a:lnTo>
                  <a:pt x="205320" y="45516"/>
                </a:lnTo>
                <a:lnTo>
                  <a:pt x="207924" y="45084"/>
                </a:lnTo>
                <a:lnTo>
                  <a:pt x="209537" y="43408"/>
                </a:lnTo>
                <a:lnTo>
                  <a:pt x="213316" y="39623"/>
                </a:lnTo>
                <a:close/>
              </a:path>
              <a:path w="357504" h="318135">
                <a:moveTo>
                  <a:pt x="186283" y="0"/>
                </a:moveTo>
                <a:lnTo>
                  <a:pt x="170903" y="0"/>
                </a:lnTo>
                <a:lnTo>
                  <a:pt x="168668" y="2235"/>
                </a:lnTo>
                <a:lnTo>
                  <a:pt x="168668" y="19850"/>
                </a:lnTo>
                <a:lnTo>
                  <a:pt x="188518" y="19850"/>
                </a:lnTo>
                <a:lnTo>
                  <a:pt x="188518" y="2235"/>
                </a:lnTo>
                <a:lnTo>
                  <a:pt x="186283" y="0"/>
                </a:lnTo>
                <a:close/>
              </a:path>
              <a:path w="357504" h="318135">
                <a:moveTo>
                  <a:pt x="353655" y="216979"/>
                </a:moveTo>
                <a:lnTo>
                  <a:pt x="327723" y="216979"/>
                </a:lnTo>
                <a:lnTo>
                  <a:pt x="339204" y="227329"/>
                </a:lnTo>
                <a:lnTo>
                  <a:pt x="338708" y="236880"/>
                </a:lnTo>
                <a:lnTo>
                  <a:pt x="319444" y="252270"/>
                </a:lnTo>
                <a:lnTo>
                  <a:pt x="265163" y="295732"/>
                </a:lnTo>
                <a:lnTo>
                  <a:pt x="259333" y="297713"/>
                </a:lnTo>
                <a:lnTo>
                  <a:pt x="2235" y="297713"/>
                </a:lnTo>
                <a:lnTo>
                  <a:pt x="0" y="299948"/>
                </a:lnTo>
                <a:lnTo>
                  <a:pt x="0" y="315328"/>
                </a:lnTo>
                <a:lnTo>
                  <a:pt x="2235" y="317563"/>
                </a:lnTo>
                <a:lnTo>
                  <a:pt x="253314" y="317563"/>
                </a:lnTo>
                <a:lnTo>
                  <a:pt x="344779" y="257352"/>
                </a:lnTo>
                <a:lnTo>
                  <a:pt x="357187" y="232549"/>
                </a:lnTo>
                <a:lnTo>
                  <a:pt x="356621" y="225379"/>
                </a:lnTo>
                <a:lnTo>
                  <a:pt x="354534" y="218547"/>
                </a:lnTo>
                <a:lnTo>
                  <a:pt x="353655" y="216979"/>
                </a:lnTo>
                <a:close/>
              </a:path>
              <a:path w="357504" h="318135">
                <a:moveTo>
                  <a:pt x="324723" y="198572"/>
                </a:moveTo>
                <a:lnTo>
                  <a:pt x="313273" y="200418"/>
                </a:lnTo>
                <a:lnTo>
                  <a:pt x="302814" y="206178"/>
                </a:lnTo>
                <a:lnTo>
                  <a:pt x="264667" y="236702"/>
                </a:lnTo>
                <a:lnTo>
                  <a:pt x="263486" y="237629"/>
                </a:lnTo>
                <a:lnTo>
                  <a:pt x="262064" y="238124"/>
                </a:lnTo>
                <a:lnTo>
                  <a:pt x="143370" y="238124"/>
                </a:lnTo>
                <a:lnTo>
                  <a:pt x="138899" y="242595"/>
                </a:lnTo>
                <a:lnTo>
                  <a:pt x="138899" y="253504"/>
                </a:lnTo>
                <a:lnTo>
                  <a:pt x="143370" y="257975"/>
                </a:lnTo>
                <a:lnTo>
                  <a:pt x="266585" y="257975"/>
                </a:lnTo>
                <a:lnTo>
                  <a:pt x="272414" y="255917"/>
                </a:lnTo>
                <a:lnTo>
                  <a:pt x="277126" y="252196"/>
                </a:lnTo>
                <a:lnTo>
                  <a:pt x="310827" y="225285"/>
                </a:lnTo>
                <a:lnTo>
                  <a:pt x="320103" y="217906"/>
                </a:lnTo>
                <a:lnTo>
                  <a:pt x="327723" y="216979"/>
                </a:lnTo>
                <a:lnTo>
                  <a:pt x="353655" y="216979"/>
                </a:lnTo>
                <a:lnTo>
                  <a:pt x="351031" y="212297"/>
                </a:lnTo>
                <a:lnTo>
                  <a:pt x="346214" y="206870"/>
                </a:lnTo>
                <a:lnTo>
                  <a:pt x="336073" y="200695"/>
                </a:lnTo>
                <a:lnTo>
                  <a:pt x="324723" y="198572"/>
                </a:lnTo>
                <a:close/>
              </a:path>
              <a:path w="357504" h="318135">
                <a:moveTo>
                  <a:pt x="201841" y="188518"/>
                </a:moveTo>
                <a:lnTo>
                  <a:pt x="112420" y="188518"/>
                </a:lnTo>
                <a:lnTo>
                  <a:pt x="102848" y="189288"/>
                </a:lnTo>
                <a:lnTo>
                  <a:pt x="93587" y="191563"/>
                </a:lnTo>
                <a:lnTo>
                  <a:pt x="84815" y="195291"/>
                </a:lnTo>
                <a:lnTo>
                  <a:pt x="76707" y="200418"/>
                </a:lnTo>
                <a:lnTo>
                  <a:pt x="52895" y="218287"/>
                </a:lnTo>
                <a:lnTo>
                  <a:pt x="2235" y="218287"/>
                </a:lnTo>
                <a:lnTo>
                  <a:pt x="0" y="220510"/>
                </a:lnTo>
                <a:lnTo>
                  <a:pt x="0" y="235889"/>
                </a:lnTo>
                <a:lnTo>
                  <a:pt x="2235" y="238124"/>
                </a:lnTo>
                <a:lnTo>
                  <a:pt x="59524" y="238124"/>
                </a:lnTo>
                <a:lnTo>
                  <a:pt x="95491" y="211150"/>
                </a:lnTo>
                <a:lnTo>
                  <a:pt x="103873" y="208356"/>
                </a:lnTo>
                <a:lnTo>
                  <a:pt x="234266" y="208356"/>
                </a:lnTo>
                <a:lnTo>
                  <a:pt x="233500" y="206178"/>
                </a:lnTo>
                <a:lnTo>
                  <a:pt x="225391" y="196821"/>
                </a:lnTo>
                <a:lnTo>
                  <a:pt x="214470" y="190707"/>
                </a:lnTo>
                <a:lnTo>
                  <a:pt x="201841" y="188518"/>
                </a:lnTo>
                <a:close/>
              </a:path>
              <a:path w="357504" h="318135">
                <a:moveTo>
                  <a:pt x="234266" y="208356"/>
                </a:moveTo>
                <a:lnTo>
                  <a:pt x="211645" y="208356"/>
                </a:lnTo>
                <a:lnTo>
                  <a:pt x="218274" y="214998"/>
                </a:lnTo>
                <a:lnTo>
                  <a:pt x="218274" y="231495"/>
                </a:lnTo>
                <a:lnTo>
                  <a:pt x="211645" y="238124"/>
                </a:lnTo>
                <a:lnTo>
                  <a:pt x="234708" y="238124"/>
                </a:lnTo>
                <a:lnTo>
                  <a:pt x="237566" y="232168"/>
                </a:lnTo>
                <a:lnTo>
                  <a:pt x="238747" y="225285"/>
                </a:lnTo>
                <a:lnTo>
                  <a:pt x="237693" y="218097"/>
                </a:lnTo>
                <a:lnTo>
                  <a:pt x="234266" y="208356"/>
                </a:lnTo>
                <a:close/>
              </a:path>
            </a:pathLst>
          </a:custGeom>
          <a:solidFill>
            <a:srgbClr val="007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205336" y="6285533"/>
            <a:ext cx="2086610" cy="76771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10"/>
              </a:spcBef>
            </a:pPr>
            <a:r>
              <a:rPr sz="1000" b="1" spc="10" dirty="0">
                <a:solidFill>
                  <a:srgbClr val="003763"/>
                </a:solidFill>
                <a:latin typeface="DM Sans"/>
                <a:cs typeface="DM Sans"/>
              </a:rPr>
              <a:t>Claim </a:t>
            </a:r>
            <a:r>
              <a:rPr sz="1000" b="1" spc="-10" dirty="0">
                <a:solidFill>
                  <a:srgbClr val="003763"/>
                </a:solidFill>
                <a:latin typeface="DM Sans"/>
                <a:cs typeface="DM Sans"/>
              </a:rPr>
              <a:t>Your</a:t>
            </a:r>
            <a:r>
              <a:rPr sz="1000" b="1" spc="-95" dirty="0">
                <a:solidFill>
                  <a:srgbClr val="003763"/>
                </a:solidFill>
                <a:latin typeface="DM Sans"/>
                <a:cs typeface="DM Sans"/>
              </a:rPr>
              <a:t> </a:t>
            </a:r>
            <a:r>
              <a:rPr sz="1000" b="1" spc="5" dirty="0">
                <a:solidFill>
                  <a:srgbClr val="003763"/>
                </a:solidFill>
                <a:latin typeface="DM Sans"/>
                <a:cs typeface="DM Sans"/>
              </a:rPr>
              <a:t>Rewards</a:t>
            </a:r>
            <a:endParaRPr sz="1000">
              <a:latin typeface="DM Sans"/>
              <a:cs typeface="DM Sans"/>
            </a:endParaRPr>
          </a:p>
          <a:p>
            <a:pPr marL="12700" marR="5080" algn="ctr">
              <a:lnSpc>
                <a:spcPct val="111100"/>
              </a:lnSpc>
              <a:spcBef>
                <a:spcPts val="430"/>
              </a:spcBef>
            </a:pPr>
            <a:r>
              <a:rPr sz="900" spc="5" dirty="0">
                <a:solidFill>
                  <a:srgbClr val="4C4D4F"/>
                </a:solidFill>
                <a:latin typeface="DM Sans"/>
                <a:cs typeface="DM Sans"/>
              </a:rPr>
              <a:t>Use your points </a:t>
            </a: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to </a:t>
            </a:r>
            <a:r>
              <a:rPr sz="900" spc="5" dirty="0">
                <a:solidFill>
                  <a:srgbClr val="4C4D4F"/>
                </a:solidFill>
                <a:latin typeface="DM Sans"/>
                <a:cs typeface="DM Sans"/>
              </a:rPr>
              <a:t>shop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exclusive  </a:t>
            </a:r>
            <a:r>
              <a:rPr sz="900" spc="10" dirty="0">
                <a:solidFill>
                  <a:srgbClr val="4C4D4F"/>
                </a:solidFill>
                <a:latin typeface="DM Sans"/>
                <a:cs typeface="DM Sans"/>
              </a:rPr>
              <a:t>deals, </a:t>
            </a: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get </a:t>
            </a:r>
            <a:r>
              <a:rPr sz="900" spc="10" dirty="0">
                <a:solidFill>
                  <a:srgbClr val="4C4D4F"/>
                </a:solidFill>
                <a:latin typeface="DM Sans"/>
                <a:cs typeface="DM Sans"/>
              </a:rPr>
              <a:t>gift </a:t>
            </a:r>
            <a:r>
              <a:rPr sz="900" spc="5" dirty="0">
                <a:solidFill>
                  <a:srgbClr val="4C4D4F"/>
                </a:solidFill>
                <a:latin typeface="DM Sans"/>
                <a:cs typeface="DM Sans"/>
              </a:rPr>
              <a:t>cards, donate </a:t>
            </a: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to</a:t>
            </a:r>
            <a:r>
              <a:rPr sz="900" spc="-4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charity,  </a:t>
            </a:r>
            <a:r>
              <a:rPr sz="900" spc="5" dirty="0">
                <a:solidFill>
                  <a:srgbClr val="4C4D4F"/>
                </a:solidFill>
                <a:latin typeface="DM Sans"/>
                <a:cs typeface="DM Sans"/>
              </a:rPr>
              <a:t>or add </a:t>
            </a: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to </a:t>
            </a:r>
            <a:r>
              <a:rPr sz="900" spc="5" dirty="0">
                <a:solidFill>
                  <a:srgbClr val="4C4D4F"/>
                </a:solidFill>
                <a:latin typeface="DM Sans"/>
                <a:cs typeface="DM Sans"/>
              </a:rPr>
              <a:t>your</a:t>
            </a:r>
            <a:r>
              <a:rPr sz="900" spc="-2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900" spc="5" dirty="0">
                <a:solidFill>
                  <a:srgbClr val="4C4D4F"/>
                </a:solidFill>
                <a:latin typeface="DM Sans"/>
                <a:cs typeface="DM Sans"/>
              </a:rPr>
              <a:t>savings.</a:t>
            </a:r>
            <a:endParaRPr sz="900">
              <a:latin typeface="DM Sans"/>
              <a:cs typeface="DM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28161" y="2392280"/>
            <a:ext cx="1290955" cy="89725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83820" indent="-71755">
              <a:lnSpc>
                <a:spcPct val="100000"/>
              </a:lnSpc>
              <a:spcBef>
                <a:spcPts val="434"/>
              </a:spcBef>
              <a:buChar char="•"/>
              <a:tabLst>
                <a:tab pos="84455" algn="l"/>
              </a:tabLst>
            </a:pP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Learning </a:t>
            </a:r>
            <a:r>
              <a:rPr sz="900" spc="-10" dirty="0">
                <a:solidFill>
                  <a:srgbClr val="4C4D4F"/>
                </a:solidFill>
                <a:latin typeface="DM Sans"/>
                <a:cs typeface="DM Sans"/>
              </a:rPr>
              <a:t>New</a:t>
            </a:r>
            <a:r>
              <a:rPr sz="900" spc="-2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Things</a:t>
            </a:r>
            <a:endParaRPr sz="900">
              <a:latin typeface="DM Sans"/>
              <a:cs typeface="DM Sans"/>
            </a:endParaRPr>
          </a:p>
          <a:p>
            <a:pPr marL="83820" marR="387985" indent="-71755">
              <a:lnSpc>
                <a:spcPct val="111100"/>
              </a:lnSpc>
              <a:spcBef>
                <a:spcPts val="215"/>
              </a:spcBef>
              <a:buChar char="•"/>
              <a:tabLst>
                <a:tab pos="84455" algn="l"/>
              </a:tabLst>
            </a:pP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Contributing</a:t>
            </a:r>
            <a:r>
              <a:rPr sz="900" spc="-8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900" spc="-10" dirty="0">
                <a:solidFill>
                  <a:srgbClr val="4C4D4F"/>
                </a:solidFill>
                <a:latin typeface="DM Sans"/>
                <a:cs typeface="DM Sans"/>
              </a:rPr>
              <a:t>to 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My</a:t>
            </a:r>
            <a:r>
              <a:rPr sz="900" spc="-9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Community</a:t>
            </a:r>
            <a:endParaRPr sz="900">
              <a:latin typeface="DM Sans"/>
              <a:cs typeface="DM Sans"/>
            </a:endParaRPr>
          </a:p>
          <a:p>
            <a:pPr marL="83820" indent="-71755">
              <a:lnSpc>
                <a:spcPct val="100000"/>
              </a:lnSpc>
              <a:spcBef>
                <a:spcPts val="335"/>
              </a:spcBef>
              <a:buChar char="•"/>
              <a:tabLst>
                <a:tab pos="84455" algn="l"/>
              </a:tabLst>
            </a:pP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Building</a:t>
            </a:r>
            <a:r>
              <a:rPr sz="900" spc="-3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Relationships</a:t>
            </a:r>
            <a:endParaRPr sz="900">
              <a:latin typeface="DM Sans"/>
              <a:cs typeface="DM Sans"/>
            </a:endParaRPr>
          </a:p>
          <a:p>
            <a:pPr marL="83820" indent="-71755">
              <a:lnSpc>
                <a:spcPct val="100000"/>
              </a:lnSpc>
              <a:spcBef>
                <a:spcPts val="340"/>
              </a:spcBef>
              <a:buChar char="•"/>
              <a:tabLst>
                <a:tab pos="84455" algn="l"/>
              </a:tabLst>
            </a:pP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Managing My</a:t>
            </a:r>
            <a:r>
              <a:rPr sz="900" spc="-8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Finances</a:t>
            </a:r>
            <a:endParaRPr sz="900">
              <a:latin typeface="DM Sans"/>
              <a:cs typeface="DM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37100" y="2392280"/>
            <a:ext cx="1379220" cy="216979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83820" indent="-71755">
              <a:lnSpc>
                <a:spcPct val="100000"/>
              </a:lnSpc>
              <a:spcBef>
                <a:spcPts val="434"/>
              </a:spcBef>
              <a:buChar char="•"/>
              <a:tabLst>
                <a:tab pos="84455" algn="l"/>
              </a:tabLst>
            </a:pP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Getting</a:t>
            </a:r>
            <a:r>
              <a:rPr sz="900" spc="-6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900" spc="-15" dirty="0">
                <a:solidFill>
                  <a:srgbClr val="4C4D4F"/>
                </a:solidFill>
                <a:latin typeface="DM Sans"/>
                <a:cs typeface="DM Sans"/>
              </a:rPr>
              <a:t>Active</a:t>
            </a:r>
            <a:endParaRPr sz="900">
              <a:latin typeface="DM Sans"/>
              <a:cs typeface="DM Sans"/>
            </a:endParaRPr>
          </a:p>
          <a:p>
            <a:pPr marL="83820" indent="-71755">
              <a:lnSpc>
                <a:spcPct val="100000"/>
              </a:lnSpc>
              <a:spcBef>
                <a:spcPts val="335"/>
              </a:spcBef>
              <a:buChar char="•"/>
              <a:tabLst>
                <a:tab pos="84455" algn="l"/>
              </a:tabLst>
            </a:pP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Eating</a:t>
            </a:r>
            <a:r>
              <a:rPr sz="900" spc="-6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Healthy</a:t>
            </a:r>
            <a:endParaRPr sz="900">
              <a:latin typeface="DM Sans"/>
              <a:cs typeface="DM Sans"/>
            </a:endParaRPr>
          </a:p>
          <a:p>
            <a:pPr marL="83820" indent="-71755">
              <a:lnSpc>
                <a:spcPct val="100000"/>
              </a:lnSpc>
              <a:spcBef>
                <a:spcPts val="335"/>
              </a:spcBef>
              <a:buChar char="•"/>
              <a:tabLst>
                <a:tab pos="84455" algn="l"/>
              </a:tabLst>
            </a:pP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Sleeping</a:t>
            </a: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900" spc="-15" dirty="0">
                <a:solidFill>
                  <a:srgbClr val="4C4D4F"/>
                </a:solidFill>
                <a:latin typeface="DM Sans"/>
                <a:cs typeface="DM Sans"/>
              </a:rPr>
              <a:t>Well</a:t>
            </a:r>
            <a:endParaRPr sz="900">
              <a:latin typeface="DM Sans"/>
              <a:cs typeface="DM Sans"/>
            </a:endParaRPr>
          </a:p>
          <a:p>
            <a:pPr marL="83820" indent="-71755">
              <a:lnSpc>
                <a:spcPct val="100000"/>
              </a:lnSpc>
              <a:spcBef>
                <a:spcPts val="340"/>
              </a:spcBef>
              <a:buChar char="•"/>
              <a:tabLst>
                <a:tab pos="84455" algn="l"/>
              </a:tabLst>
            </a:pP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Reducing</a:t>
            </a:r>
            <a:r>
              <a:rPr sz="900" spc="-1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Stress</a:t>
            </a:r>
            <a:endParaRPr sz="900">
              <a:latin typeface="DM Sans"/>
              <a:cs typeface="DM Sans"/>
            </a:endParaRPr>
          </a:p>
          <a:p>
            <a:pPr marL="83820" indent="-71755">
              <a:lnSpc>
                <a:spcPct val="100000"/>
              </a:lnSpc>
              <a:spcBef>
                <a:spcPts val="335"/>
              </a:spcBef>
              <a:buChar char="•"/>
              <a:tabLst>
                <a:tab pos="84455" algn="l"/>
              </a:tabLst>
            </a:pP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Being</a:t>
            </a: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900" spc="-10" dirty="0">
                <a:solidFill>
                  <a:srgbClr val="4C4D4F"/>
                </a:solidFill>
                <a:latin typeface="DM Sans"/>
                <a:cs typeface="DM Sans"/>
              </a:rPr>
              <a:t>Productive</a:t>
            </a:r>
            <a:endParaRPr sz="900">
              <a:latin typeface="DM Sans"/>
              <a:cs typeface="DM San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750">
              <a:latin typeface="DM Sans"/>
              <a:cs typeface="DM Sans"/>
            </a:endParaRPr>
          </a:p>
          <a:p>
            <a:pPr marL="12700">
              <a:lnSpc>
                <a:spcPct val="100000"/>
              </a:lnSpc>
            </a:pPr>
            <a:r>
              <a:rPr sz="900" b="1" dirty="0">
                <a:solidFill>
                  <a:srgbClr val="0076C8"/>
                </a:solidFill>
                <a:latin typeface="DM Sans"/>
                <a:cs typeface="DM Sans"/>
              </a:rPr>
              <a:t>CHALLENGES</a:t>
            </a:r>
            <a:endParaRPr sz="900">
              <a:latin typeface="DM Sans"/>
              <a:cs typeface="DM Sans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900" b="1" spc="-25" dirty="0">
                <a:solidFill>
                  <a:srgbClr val="4C4D4F"/>
                </a:solidFill>
                <a:latin typeface="DM Sans"/>
                <a:cs typeface="DM Sans"/>
              </a:rPr>
              <a:t>Team</a:t>
            </a:r>
            <a:r>
              <a:rPr sz="900" b="1" spc="-5" dirty="0">
                <a:solidFill>
                  <a:srgbClr val="4C4D4F"/>
                </a:solidFill>
                <a:latin typeface="DM Sans"/>
                <a:cs typeface="DM Sans"/>
              </a:rPr>
              <a:t> Challenges</a:t>
            </a:r>
            <a:endParaRPr sz="900">
              <a:latin typeface="DM Sans"/>
              <a:cs typeface="DM Sans"/>
            </a:endParaRPr>
          </a:p>
          <a:p>
            <a:pPr marL="12700" marR="5080">
              <a:lnSpc>
                <a:spcPct val="111100"/>
              </a:lnSpc>
              <a:spcBef>
                <a:spcPts val="215"/>
              </a:spcBef>
            </a:pPr>
            <a:r>
              <a:rPr sz="900" spc="-25" dirty="0">
                <a:solidFill>
                  <a:srgbClr val="4C4D4F"/>
                </a:solidFill>
                <a:latin typeface="DM Sans"/>
                <a:cs typeface="DM Sans"/>
              </a:rPr>
              <a:t>Team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up with </a:t>
            </a:r>
            <a:r>
              <a:rPr sz="900" spc="-10" dirty="0">
                <a:solidFill>
                  <a:srgbClr val="4C4D4F"/>
                </a:solidFill>
                <a:latin typeface="DM Sans"/>
                <a:cs typeface="DM Sans"/>
              </a:rPr>
              <a:t>co-workers 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and use the </a:t>
            </a: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Virgin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Pulse  app </a:t>
            </a:r>
            <a:r>
              <a:rPr sz="900" spc="-10" dirty="0">
                <a:solidFill>
                  <a:srgbClr val="4C4D4F"/>
                </a:solidFill>
                <a:latin typeface="DM Sans"/>
                <a:cs typeface="DM Sans"/>
              </a:rPr>
              <a:t>to take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on fun, </a:t>
            </a: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four-  week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virtual </a:t>
            </a: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challenges  </a:t>
            </a:r>
            <a:r>
              <a:rPr sz="900" spc="-20" dirty="0">
                <a:solidFill>
                  <a:srgbClr val="4C4D4F"/>
                </a:solidFill>
                <a:latin typeface="DM Sans"/>
                <a:cs typeface="DM Sans"/>
              </a:rPr>
              <a:t>across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a </a:t>
            </a:r>
            <a:r>
              <a:rPr sz="900" spc="-25" dirty="0">
                <a:solidFill>
                  <a:srgbClr val="4C4D4F"/>
                </a:solidFill>
                <a:latin typeface="DM Sans"/>
                <a:cs typeface="DM Sans"/>
              </a:rPr>
              <a:t>variety </a:t>
            </a:r>
            <a:r>
              <a:rPr sz="900" spc="-10" dirty="0">
                <a:solidFill>
                  <a:srgbClr val="4C4D4F"/>
                </a:solidFill>
                <a:latin typeface="DM Sans"/>
                <a:cs typeface="DM Sans"/>
              </a:rPr>
              <a:t>of</a:t>
            </a:r>
            <a:r>
              <a:rPr sz="900" spc="-17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900" spc="-25" dirty="0">
                <a:solidFill>
                  <a:srgbClr val="4C4D4F"/>
                </a:solidFill>
                <a:latin typeface="DM Sans"/>
                <a:cs typeface="DM Sans"/>
              </a:rPr>
              <a:t>terrains.</a:t>
            </a:r>
            <a:endParaRPr sz="900">
              <a:latin typeface="DM Sans"/>
              <a:cs typeface="DM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28161" y="3567286"/>
            <a:ext cx="1262380" cy="995044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900" b="1" spc="-5" dirty="0">
                <a:solidFill>
                  <a:srgbClr val="4C4D4F"/>
                </a:solidFill>
                <a:latin typeface="DM Sans"/>
                <a:cs typeface="DM Sans"/>
              </a:rPr>
              <a:t>Personal</a:t>
            </a:r>
            <a:r>
              <a:rPr sz="900" b="1" spc="-1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900" b="1" spc="-5" dirty="0">
                <a:solidFill>
                  <a:srgbClr val="4C4D4F"/>
                </a:solidFill>
                <a:latin typeface="DM Sans"/>
                <a:cs typeface="DM Sans"/>
              </a:rPr>
              <a:t>Challenges</a:t>
            </a:r>
            <a:endParaRPr sz="900">
              <a:latin typeface="DM Sans"/>
              <a:cs typeface="DM Sans"/>
            </a:endParaRPr>
          </a:p>
          <a:p>
            <a:pPr marL="12700" marR="5080">
              <a:lnSpc>
                <a:spcPct val="111100"/>
              </a:lnSpc>
              <a:spcBef>
                <a:spcPts val="215"/>
              </a:spcBef>
            </a:pP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Think about </a:t>
            </a:r>
            <a:r>
              <a:rPr sz="900" spc="-10" dirty="0">
                <a:solidFill>
                  <a:srgbClr val="4C4D4F"/>
                </a:solidFill>
                <a:latin typeface="DM Sans"/>
                <a:cs typeface="DM Sans"/>
              </a:rPr>
              <a:t>how you’d  like to </a:t>
            </a:r>
            <a:r>
              <a:rPr sz="900" spc="-15" dirty="0">
                <a:solidFill>
                  <a:srgbClr val="4C4D4F"/>
                </a:solidFill>
                <a:latin typeface="DM Sans"/>
                <a:cs typeface="DM Sans"/>
              </a:rPr>
              <a:t>get </a:t>
            </a: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healthier, 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then choose a</a:t>
            </a:r>
            <a:r>
              <a:rPr sz="900" spc="-10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personal  </a:t>
            </a: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challenge that fits </a:t>
            </a:r>
            <a:r>
              <a:rPr sz="900" spc="-15" dirty="0">
                <a:solidFill>
                  <a:srgbClr val="4C4D4F"/>
                </a:solidFill>
                <a:latin typeface="DM Sans"/>
                <a:cs typeface="DM Sans"/>
              </a:rPr>
              <a:t>your  </a:t>
            </a: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goals.</a:t>
            </a:r>
            <a:endParaRPr sz="900">
              <a:latin typeface="DM Sans"/>
              <a:cs typeface="DM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37100" y="4783438"/>
            <a:ext cx="2815590" cy="253428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solidFill>
                  <a:srgbClr val="0076C8"/>
                </a:solidFill>
                <a:latin typeface="DM Sans"/>
                <a:cs typeface="DM Sans"/>
              </a:rPr>
              <a:t>NUTRITION</a:t>
            </a:r>
            <a:r>
              <a:rPr sz="900" b="1" spc="-5" dirty="0">
                <a:solidFill>
                  <a:srgbClr val="0076C8"/>
                </a:solidFill>
                <a:latin typeface="DM Sans"/>
                <a:cs typeface="DM Sans"/>
              </a:rPr>
              <a:t> </a:t>
            </a:r>
            <a:r>
              <a:rPr sz="900" b="1" dirty="0">
                <a:solidFill>
                  <a:srgbClr val="0076C8"/>
                </a:solidFill>
                <a:latin typeface="DM Sans"/>
                <a:cs typeface="DM Sans"/>
              </a:rPr>
              <a:t>GUIDE</a:t>
            </a:r>
            <a:endParaRPr sz="900">
              <a:latin typeface="DM Sans"/>
              <a:cs typeface="DM Sans"/>
            </a:endParaRPr>
          </a:p>
          <a:p>
            <a:pPr marL="12700" marR="5080">
              <a:lnSpc>
                <a:spcPct val="111100"/>
              </a:lnSpc>
              <a:spcBef>
                <a:spcPts val="290"/>
              </a:spcBef>
            </a:pP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Virgin </a:t>
            </a:r>
            <a:r>
              <a:rPr sz="900" spc="-10" dirty="0">
                <a:solidFill>
                  <a:srgbClr val="4C4D4F"/>
                </a:solidFill>
                <a:latin typeface="DM Sans"/>
                <a:cs typeface="DM Sans"/>
              </a:rPr>
              <a:t>Pulse’s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Nutrition Guide </a:t>
            </a: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integrates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with  </a:t>
            </a: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MyFitnessPal,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the </a:t>
            </a:r>
            <a:r>
              <a:rPr sz="900" spc="-10" dirty="0">
                <a:solidFill>
                  <a:srgbClr val="4C4D4F"/>
                </a:solidFill>
                <a:latin typeface="DM Sans"/>
                <a:cs typeface="DM Sans"/>
              </a:rPr>
              <a:t>world’s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leading </a:t>
            </a: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on-the-go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nutrition  </a:t>
            </a:r>
            <a:r>
              <a:rPr sz="900" spc="-10" dirty="0">
                <a:solidFill>
                  <a:srgbClr val="4C4D4F"/>
                </a:solidFill>
                <a:latin typeface="DM Sans"/>
                <a:cs typeface="DM Sans"/>
              </a:rPr>
              <a:t>tracker. Now </a:t>
            </a:r>
            <a:r>
              <a:rPr sz="900" spc="-15" dirty="0">
                <a:solidFill>
                  <a:srgbClr val="4C4D4F"/>
                </a:solidFill>
                <a:latin typeface="DM Sans"/>
                <a:cs typeface="DM Sans"/>
              </a:rPr>
              <a:t>you have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the personalized nutrition plan  </a:t>
            </a:r>
            <a:r>
              <a:rPr sz="900" spc="-15" dirty="0">
                <a:solidFill>
                  <a:srgbClr val="4C4D4F"/>
                </a:solidFill>
                <a:latin typeface="DM Sans"/>
                <a:cs typeface="DM Sans"/>
              </a:rPr>
              <a:t>you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need </a:t>
            </a:r>
            <a:r>
              <a:rPr sz="900" spc="-10" dirty="0">
                <a:solidFill>
                  <a:srgbClr val="4C4D4F"/>
                </a:solidFill>
                <a:latin typeface="DM Sans"/>
                <a:cs typeface="DM Sans"/>
              </a:rPr>
              <a:t>to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track </a:t>
            </a:r>
            <a:r>
              <a:rPr sz="900" spc="-15" dirty="0">
                <a:solidFill>
                  <a:srgbClr val="4C4D4F"/>
                </a:solidFill>
                <a:latin typeface="DM Sans"/>
                <a:cs typeface="DM Sans"/>
              </a:rPr>
              <a:t>your </a:t>
            </a:r>
            <a:r>
              <a:rPr sz="900" spc="5" dirty="0">
                <a:solidFill>
                  <a:srgbClr val="4C4D4F"/>
                </a:solidFill>
                <a:latin typeface="DM Sans"/>
                <a:cs typeface="DM Sans"/>
              </a:rPr>
              <a:t>diet, </a:t>
            </a:r>
            <a:r>
              <a:rPr sz="900" spc="-15" dirty="0">
                <a:solidFill>
                  <a:srgbClr val="4C4D4F"/>
                </a:solidFill>
                <a:latin typeface="DM Sans"/>
                <a:cs typeface="DM Sans"/>
              </a:rPr>
              <a:t>get </a:t>
            </a: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recipes,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and </a:t>
            </a:r>
            <a:r>
              <a:rPr sz="900" spc="-10" dirty="0">
                <a:solidFill>
                  <a:srgbClr val="4C4D4F"/>
                </a:solidFill>
                <a:latin typeface="DM Sans"/>
                <a:cs typeface="DM Sans"/>
              </a:rPr>
              <a:t>make  </a:t>
            </a: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positive changes </a:t>
            </a:r>
            <a:r>
              <a:rPr sz="900" spc="-10" dirty="0">
                <a:solidFill>
                  <a:srgbClr val="4C4D4F"/>
                </a:solidFill>
                <a:latin typeface="DM Sans"/>
                <a:cs typeface="DM Sans"/>
              </a:rPr>
              <a:t>every</a:t>
            </a:r>
            <a:r>
              <a:rPr sz="900" spc="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900" spc="-20" dirty="0">
                <a:solidFill>
                  <a:srgbClr val="4C4D4F"/>
                </a:solidFill>
                <a:latin typeface="DM Sans"/>
                <a:cs typeface="DM Sans"/>
              </a:rPr>
              <a:t>day.</a:t>
            </a:r>
            <a:endParaRPr sz="900">
              <a:latin typeface="DM Sans"/>
              <a:cs typeface="DM San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750">
              <a:latin typeface="DM Sans"/>
              <a:cs typeface="DM San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900" b="1" dirty="0">
                <a:solidFill>
                  <a:srgbClr val="0076C8"/>
                </a:solidFill>
                <a:latin typeface="DM Sans"/>
                <a:cs typeface="DM Sans"/>
              </a:rPr>
              <a:t>SLEEP</a:t>
            </a:r>
            <a:r>
              <a:rPr sz="900" b="1" spc="-5" dirty="0">
                <a:solidFill>
                  <a:srgbClr val="0076C8"/>
                </a:solidFill>
                <a:latin typeface="DM Sans"/>
                <a:cs typeface="DM Sans"/>
              </a:rPr>
              <a:t> </a:t>
            </a:r>
            <a:r>
              <a:rPr sz="900" b="1" dirty="0">
                <a:solidFill>
                  <a:srgbClr val="0076C8"/>
                </a:solidFill>
                <a:latin typeface="DM Sans"/>
                <a:cs typeface="DM Sans"/>
              </a:rPr>
              <a:t>GUIDE</a:t>
            </a:r>
            <a:endParaRPr sz="900">
              <a:latin typeface="DM Sans"/>
              <a:cs typeface="DM Sans"/>
            </a:endParaRPr>
          </a:p>
          <a:p>
            <a:pPr marL="12700" marR="12700">
              <a:lnSpc>
                <a:spcPct val="111100"/>
              </a:lnSpc>
              <a:spcBef>
                <a:spcPts val="285"/>
              </a:spcBef>
            </a:pP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A </a:t>
            </a: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good </a:t>
            </a:r>
            <a:r>
              <a:rPr sz="900" spc="-10" dirty="0">
                <a:solidFill>
                  <a:srgbClr val="4C4D4F"/>
                </a:solidFill>
                <a:latin typeface="DM Sans"/>
                <a:cs typeface="DM Sans"/>
              </a:rPr>
              <a:t>night’s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sleep can </a:t>
            </a: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work wonders </a:t>
            </a:r>
            <a:r>
              <a:rPr sz="900" spc="-10" dirty="0">
                <a:solidFill>
                  <a:srgbClr val="4C4D4F"/>
                </a:solidFill>
                <a:latin typeface="DM Sans"/>
                <a:cs typeface="DM Sans"/>
              </a:rPr>
              <a:t>for </a:t>
            </a:r>
            <a:r>
              <a:rPr sz="900" spc="-15" dirty="0">
                <a:solidFill>
                  <a:srgbClr val="4C4D4F"/>
                </a:solidFill>
                <a:latin typeface="DM Sans"/>
                <a:cs typeface="DM Sans"/>
              </a:rPr>
              <a:t>your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mind  and body—but </a:t>
            </a:r>
            <a:r>
              <a:rPr sz="900" spc="-10" dirty="0">
                <a:solidFill>
                  <a:srgbClr val="4C4D4F"/>
                </a:solidFill>
                <a:latin typeface="DM Sans"/>
                <a:cs typeface="DM Sans"/>
              </a:rPr>
              <a:t>getting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enough Zs is </a:t>
            </a: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tough </a:t>
            </a:r>
            <a:r>
              <a:rPr sz="900" spc="-10" dirty="0">
                <a:solidFill>
                  <a:srgbClr val="4C4D4F"/>
                </a:solidFill>
                <a:latin typeface="DM Sans"/>
                <a:cs typeface="DM Sans"/>
              </a:rPr>
              <a:t>for </a:t>
            </a: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many 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adults. Use the Sleep Guide </a:t>
            </a:r>
            <a:r>
              <a:rPr sz="900" spc="-10" dirty="0">
                <a:solidFill>
                  <a:srgbClr val="4C4D4F"/>
                </a:solidFill>
                <a:latin typeface="DM Sans"/>
                <a:cs typeface="DM Sans"/>
              </a:rPr>
              <a:t>to set </a:t>
            </a: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goals,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track </a:t>
            </a:r>
            <a:r>
              <a:rPr sz="900" spc="-15" dirty="0">
                <a:solidFill>
                  <a:srgbClr val="4C4D4F"/>
                </a:solidFill>
                <a:latin typeface="DM Sans"/>
                <a:cs typeface="DM Sans"/>
              </a:rPr>
              <a:t>your 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sleep, and </a:t>
            </a:r>
            <a:r>
              <a:rPr sz="900" spc="-10" dirty="0">
                <a:solidFill>
                  <a:srgbClr val="4C4D4F"/>
                </a:solidFill>
                <a:latin typeface="DM Sans"/>
                <a:cs typeface="DM Sans"/>
              </a:rPr>
              <a:t>take steps to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sleep </a:t>
            </a: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more</a:t>
            </a:r>
            <a:r>
              <a:rPr sz="900" spc="1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900" spc="-10" dirty="0">
                <a:solidFill>
                  <a:srgbClr val="4C4D4F"/>
                </a:solidFill>
                <a:latin typeface="DM Sans"/>
                <a:cs typeface="DM Sans"/>
              </a:rPr>
              <a:t>soundly.</a:t>
            </a:r>
            <a:endParaRPr sz="900">
              <a:latin typeface="DM Sans"/>
              <a:cs typeface="DM San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750">
              <a:latin typeface="DM Sans"/>
              <a:cs typeface="DM Sans"/>
            </a:endParaRPr>
          </a:p>
          <a:p>
            <a:pPr marL="12700">
              <a:lnSpc>
                <a:spcPct val="100000"/>
              </a:lnSpc>
            </a:pPr>
            <a:r>
              <a:rPr sz="900" b="1" dirty="0">
                <a:solidFill>
                  <a:srgbClr val="0076C8"/>
                </a:solidFill>
                <a:latin typeface="DM Sans"/>
                <a:cs typeface="DM Sans"/>
              </a:rPr>
              <a:t>BIOMETRIC SCREENING (IF</a:t>
            </a:r>
            <a:r>
              <a:rPr sz="900" b="1" spc="-10" dirty="0">
                <a:solidFill>
                  <a:srgbClr val="0076C8"/>
                </a:solidFill>
                <a:latin typeface="DM Sans"/>
                <a:cs typeface="DM Sans"/>
              </a:rPr>
              <a:t> </a:t>
            </a:r>
            <a:r>
              <a:rPr sz="900" b="1" spc="-5" dirty="0">
                <a:solidFill>
                  <a:srgbClr val="0076C8"/>
                </a:solidFill>
                <a:latin typeface="DM Sans"/>
                <a:cs typeface="DM Sans"/>
              </a:rPr>
              <a:t>APPLICABLE)</a:t>
            </a:r>
            <a:endParaRPr sz="900">
              <a:latin typeface="DM Sans"/>
              <a:cs typeface="DM Sans"/>
            </a:endParaRPr>
          </a:p>
          <a:p>
            <a:pPr marL="12700" marR="370840">
              <a:lnSpc>
                <a:spcPct val="111100"/>
              </a:lnSpc>
              <a:spcBef>
                <a:spcPts val="290"/>
              </a:spcBef>
            </a:pPr>
            <a:r>
              <a:rPr sz="900" spc="-10" dirty="0">
                <a:solidFill>
                  <a:srgbClr val="4C4D4F"/>
                </a:solidFill>
                <a:latin typeface="DM Sans"/>
                <a:cs typeface="DM Sans"/>
              </a:rPr>
              <a:t>Get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a </a:t>
            </a: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snapshot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of </a:t>
            </a:r>
            <a:r>
              <a:rPr sz="900" spc="-15" dirty="0">
                <a:solidFill>
                  <a:srgbClr val="4C4D4F"/>
                </a:solidFill>
                <a:latin typeface="DM Sans"/>
                <a:cs typeface="DM Sans"/>
              </a:rPr>
              <a:t>your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health </a:t>
            </a:r>
            <a:r>
              <a:rPr sz="900" spc="-20" dirty="0">
                <a:solidFill>
                  <a:srgbClr val="4C4D4F"/>
                </a:solidFill>
                <a:latin typeface="DM Sans"/>
                <a:cs typeface="DM Sans"/>
              </a:rPr>
              <a:t>by </a:t>
            </a: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participating 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in an </a:t>
            </a: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on-site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or </a:t>
            </a:r>
            <a:r>
              <a:rPr sz="900" spc="-10" dirty="0">
                <a:solidFill>
                  <a:srgbClr val="4C4D4F"/>
                </a:solidFill>
                <a:latin typeface="DM Sans"/>
                <a:cs typeface="DM Sans"/>
              </a:rPr>
              <a:t>remote</a:t>
            </a: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 screening.</a:t>
            </a:r>
            <a:endParaRPr sz="900">
              <a:latin typeface="DM Sans"/>
              <a:cs typeface="DM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43350" y="456026"/>
            <a:ext cx="3371850" cy="127000"/>
          </a:xfrm>
          <a:custGeom>
            <a:avLst/>
            <a:gdLst/>
            <a:ahLst/>
            <a:cxnLst/>
            <a:rect l="l" t="t" r="r" b="b"/>
            <a:pathLst>
              <a:path w="3371850" h="127000">
                <a:moveTo>
                  <a:pt x="0" y="127000"/>
                </a:moveTo>
                <a:lnTo>
                  <a:pt x="3371850" y="127000"/>
                </a:lnTo>
                <a:lnTo>
                  <a:pt x="3371850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F15D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5765" y="1674834"/>
            <a:ext cx="238125" cy="317500"/>
          </a:xfrm>
          <a:custGeom>
            <a:avLst/>
            <a:gdLst/>
            <a:ahLst/>
            <a:cxnLst/>
            <a:rect l="l" t="t" r="r" b="b"/>
            <a:pathLst>
              <a:path w="238125" h="317500">
                <a:moveTo>
                  <a:pt x="178600" y="0"/>
                </a:moveTo>
                <a:lnTo>
                  <a:pt x="59537" y="0"/>
                </a:lnTo>
                <a:lnTo>
                  <a:pt x="51812" y="1560"/>
                </a:lnTo>
                <a:lnTo>
                  <a:pt x="45502" y="5815"/>
                </a:lnTo>
                <a:lnTo>
                  <a:pt x="41247" y="12124"/>
                </a:lnTo>
                <a:lnTo>
                  <a:pt x="39687" y="19850"/>
                </a:lnTo>
                <a:lnTo>
                  <a:pt x="39687" y="50609"/>
                </a:lnTo>
                <a:lnTo>
                  <a:pt x="23933" y="56775"/>
                </a:lnTo>
                <a:lnTo>
                  <a:pt x="11352" y="67644"/>
                </a:lnTo>
                <a:lnTo>
                  <a:pt x="3016" y="82150"/>
                </a:lnTo>
                <a:lnTo>
                  <a:pt x="0" y="99225"/>
                </a:lnTo>
                <a:lnTo>
                  <a:pt x="0" y="218287"/>
                </a:lnTo>
                <a:lnTo>
                  <a:pt x="3017" y="235363"/>
                </a:lnTo>
                <a:lnTo>
                  <a:pt x="11357" y="249872"/>
                </a:lnTo>
                <a:lnTo>
                  <a:pt x="23947" y="260742"/>
                </a:lnTo>
                <a:lnTo>
                  <a:pt x="39687" y="266903"/>
                </a:lnTo>
                <a:lnTo>
                  <a:pt x="39687" y="297662"/>
                </a:lnTo>
                <a:lnTo>
                  <a:pt x="41247" y="305385"/>
                </a:lnTo>
                <a:lnTo>
                  <a:pt x="45502" y="311691"/>
                </a:lnTo>
                <a:lnTo>
                  <a:pt x="51812" y="315941"/>
                </a:lnTo>
                <a:lnTo>
                  <a:pt x="59537" y="317499"/>
                </a:lnTo>
                <a:lnTo>
                  <a:pt x="178600" y="317499"/>
                </a:lnTo>
                <a:lnTo>
                  <a:pt x="186318" y="315941"/>
                </a:lnTo>
                <a:lnTo>
                  <a:pt x="192624" y="311691"/>
                </a:lnTo>
                <a:lnTo>
                  <a:pt x="196877" y="305385"/>
                </a:lnTo>
                <a:lnTo>
                  <a:pt x="198437" y="297662"/>
                </a:lnTo>
                <a:lnTo>
                  <a:pt x="59537" y="297662"/>
                </a:lnTo>
                <a:lnTo>
                  <a:pt x="59537" y="267893"/>
                </a:lnTo>
                <a:lnTo>
                  <a:pt x="198437" y="267893"/>
                </a:lnTo>
                <a:lnTo>
                  <a:pt x="198437" y="266903"/>
                </a:lnTo>
                <a:lnTo>
                  <a:pt x="214197" y="260737"/>
                </a:lnTo>
                <a:lnTo>
                  <a:pt x="226775" y="249867"/>
                </a:lnTo>
                <a:lnTo>
                  <a:pt x="227816" y="248056"/>
                </a:lnTo>
                <a:lnTo>
                  <a:pt x="49606" y="248056"/>
                </a:lnTo>
                <a:lnTo>
                  <a:pt x="38034" y="245712"/>
                </a:lnTo>
                <a:lnTo>
                  <a:pt x="28575" y="239325"/>
                </a:lnTo>
                <a:lnTo>
                  <a:pt x="22192" y="229861"/>
                </a:lnTo>
                <a:lnTo>
                  <a:pt x="19850" y="218287"/>
                </a:lnTo>
                <a:lnTo>
                  <a:pt x="19850" y="99225"/>
                </a:lnTo>
                <a:lnTo>
                  <a:pt x="22192" y="87646"/>
                </a:lnTo>
                <a:lnTo>
                  <a:pt x="28575" y="78182"/>
                </a:lnTo>
                <a:lnTo>
                  <a:pt x="38034" y="71798"/>
                </a:lnTo>
                <a:lnTo>
                  <a:pt x="49606" y="69456"/>
                </a:lnTo>
                <a:lnTo>
                  <a:pt x="227813" y="69456"/>
                </a:lnTo>
                <a:lnTo>
                  <a:pt x="226772" y="67644"/>
                </a:lnTo>
                <a:lnTo>
                  <a:pt x="214191" y="56775"/>
                </a:lnTo>
                <a:lnTo>
                  <a:pt x="198437" y="50609"/>
                </a:lnTo>
                <a:lnTo>
                  <a:pt x="198437" y="49618"/>
                </a:lnTo>
                <a:lnTo>
                  <a:pt x="59537" y="49618"/>
                </a:lnTo>
                <a:lnTo>
                  <a:pt x="59537" y="19850"/>
                </a:lnTo>
                <a:lnTo>
                  <a:pt x="198437" y="19850"/>
                </a:lnTo>
                <a:lnTo>
                  <a:pt x="196877" y="12124"/>
                </a:lnTo>
                <a:lnTo>
                  <a:pt x="192624" y="5815"/>
                </a:lnTo>
                <a:lnTo>
                  <a:pt x="186318" y="1560"/>
                </a:lnTo>
                <a:lnTo>
                  <a:pt x="178600" y="0"/>
                </a:lnTo>
                <a:close/>
              </a:path>
              <a:path w="238125" h="317500">
                <a:moveTo>
                  <a:pt x="198437" y="267893"/>
                </a:moveTo>
                <a:lnTo>
                  <a:pt x="178600" y="267893"/>
                </a:lnTo>
                <a:lnTo>
                  <a:pt x="178600" y="297662"/>
                </a:lnTo>
                <a:lnTo>
                  <a:pt x="198437" y="297662"/>
                </a:lnTo>
                <a:lnTo>
                  <a:pt x="198437" y="267893"/>
                </a:lnTo>
                <a:close/>
              </a:path>
              <a:path w="238125" h="317500">
                <a:moveTo>
                  <a:pt x="227813" y="69456"/>
                </a:moveTo>
                <a:lnTo>
                  <a:pt x="188518" y="69456"/>
                </a:lnTo>
                <a:lnTo>
                  <a:pt x="200092" y="71798"/>
                </a:lnTo>
                <a:lnTo>
                  <a:pt x="209556" y="78182"/>
                </a:lnTo>
                <a:lnTo>
                  <a:pt x="215943" y="87646"/>
                </a:lnTo>
                <a:lnTo>
                  <a:pt x="218287" y="99225"/>
                </a:lnTo>
                <a:lnTo>
                  <a:pt x="218287" y="218287"/>
                </a:lnTo>
                <a:lnTo>
                  <a:pt x="215943" y="229861"/>
                </a:lnTo>
                <a:lnTo>
                  <a:pt x="209556" y="239325"/>
                </a:lnTo>
                <a:lnTo>
                  <a:pt x="200092" y="245712"/>
                </a:lnTo>
                <a:lnTo>
                  <a:pt x="188518" y="248056"/>
                </a:lnTo>
                <a:lnTo>
                  <a:pt x="227816" y="248056"/>
                </a:lnTo>
                <a:lnTo>
                  <a:pt x="235108" y="235361"/>
                </a:lnTo>
                <a:lnTo>
                  <a:pt x="238125" y="218287"/>
                </a:lnTo>
                <a:lnTo>
                  <a:pt x="238125" y="99225"/>
                </a:lnTo>
                <a:lnTo>
                  <a:pt x="235108" y="82150"/>
                </a:lnTo>
                <a:lnTo>
                  <a:pt x="227813" y="69456"/>
                </a:lnTo>
                <a:close/>
              </a:path>
              <a:path w="238125" h="317500">
                <a:moveTo>
                  <a:pt x="84074" y="104190"/>
                </a:moveTo>
                <a:lnTo>
                  <a:pt x="73863" y="104190"/>
                </a:lnTo>
                <a:lnTo>
                  <a:pt x="66027" y="108724"/>
                </a:lnTo>
                <a:lnTo>
                  <a:pt x="61518" y="112394"/>
                </a:lnTo>
                <a:lnTo>
                  <a:pt x="51481" y="124853"/>
                </a:lnTo>
                <a:lnTo>
                  <a:pt x="47677" y="139550"/>
                </a:lnTo>
                <a:lnTo>
                  <a:pt x="50104" y="154471"/>
                </a:lnTo>
                <a:lnTo>
                  <a:pt x="58762" y="167601"/>
                </a:lnTo>
                <a:lnTo>
                  <a:pt x="116230" y="224104"/>
                </a:lnTo>
                <a:lnTo>
                  <a:pt x="121894" y="224104"/>
                </a:lnTo>
                <a:lnTo>
                  <a:pt x="147378" y="199059"/>
                </a:lnTo>
                <a:lnTo>
                  <a:pt x="119062" y="199059"/>
                </a:lnTo>
                <a:lnTo>
                  <a:pt x="72656" y="153454"/>
                </a:lnTo>
                <a:lnTo>
                  <a:pt x="68627" y="147364"/>
                </a:lnTo>
                <a:lnTo>
                  <a:pt x="67494" y="140458"/>
                </a:lnTo>
                <a:lnTo>
                  <a:pt x="69284" y="133633"/>
                </a:lnTo>
                <a:lnTo>
                  <a:pt x="74028" y="127787"/>
                </a:lnTo>
                <a:lnTo>
                  <a:pt x="79784" y="124665"/>
                </a:lnTo>
                <a:lnTo>
                  <a:pt x="86810" y="124299"/>
                </a:lnTo>
                <a:lnTo>
                  <a:pt x="186204" y="124299"/>
                </a:lnTo>
                <a:lnTo>
                  <a:pt x="183859" y="121386"/>
                </a:lnTo>
                <a:lnTo>
                  <a:pt x="119062" y="121386"/>
                </a:lnTo>
                <a:lnTo>
                  <a:pt x="109371" y="113197"/>
                </a:lnTo>
                <a:lnTo>
                  <a:pt x="100258" y="107897"/>
                </a:lnTo>
                <a:lnTo>
                  <a:pt x="91800" y="105043"/>
                </a:lnTo>
                <a:lnTo>
                  <a:pt x="84074" y="104190"/>
                </a:lnTo>
                <a:close/>
              </a:path>
              <a:path w="238125" h="317500">
                <a:moveTo>
                  <a:pt x="186217" y="124315"/>
                </a:moveTo>
                <a:lnTo>
                  <a:pt x="151272" y="124315"/>
                </a:lnTo>
                <a:lnTo>
                  <a:pt x="158315" y="124668"/>
                </a:lnTo>
                <a:lnTo>
                  <a:pt x="164109" y="127800"/>
                </a:lnTo>
                <a:lnTo>
                  <a:pt x="168854" y="133651"/>
                </a:lnTo>
                <a:lnTo>
                  <a:pt x="170637" y="140474"/>
                </a:lnTo>
                <a:lnTo>
                  <a:pt x="169495" y="147373"/>
                </a:lnTo>
                <a:lnTo>
                  <a:pt x="165468" y="153454"/>
                </a:lnTo>
                <a:lnTo>
                  <a:pt x="119062" y="199059"/>
                </a:lnTo>
                <a:lnTo>
                  <a:pt x="147378" y="199059"/>
                </a:lnTo>
                <a:lnTo>
                  <a:pt x="179387" y="167601"/>
                </a:lnTo>
                <a:lnTo>
                  <a:pt x="188036" y="154471"/>
                </a:lnTo>
                <a:lnTo>
                  <a:pt x="190457" y="139550"/>
                </a:lnTo>
                <a:lnTo>
                  <a:pt x="186650" y="124853"/>
                </a:lnTo>
                <a:lnTo>
                  <a:pt x="186217" y="124315"/>
                </a:lnTo>
                <a:close/>
              </a:path>
              <a:path w="238125" h="317500">
                <a:moveTo>
                  <a:pt x="186204" y="124299"/>
                </a:moveTo>
                <a:lnTo>
                  <a:pt x="86810" y="124299"/>
                </a:lnTo>
                <a:lnTo>
                  <a:pt x="95256" y="127641"/>
                </a:lnTo>
                <a:lnTo>
                  <a:pt x="105156" y="135547"/>
                </a:lnTo>
                <a:lnTo>
                  <a:pt x="119062" y="149224"/>
                </a:lnTo>
                <a:lnTo>
                  <a:pt x="132969" y="135547"/>
                </a:lnTo>
                <a:lnTo>
                  <a:pt x="142863" y="127641"/>
                </a:lnTo>
                <a:lnTo>
                  <a:pt x="151272" y="124315"/>
                </a:lnTo>
                <a:lnTo>
                  <a:pt x="186217" y="124315"/>
                </a:lnTo>
                <a:close/>
              </a:path>
              <a:path w="238125" h="317500">
                <a:moveTo>
                  <a:pt x="164261" y="104190"/>
                </a:moveTo>
                <a:lnTo>
                  <a:pt x="154051" y="104190"/>
                </a:lnTo>
                <a:lnTo>
                  <a:pt x="146324" y="105043"/>
                </a:lnTo>
                <a:lnTo>
                  <a:pt x="137866" y="107897"/>
                </a:lnTo>
                <a:lnTo>
                  <a:pt x="128753" y="113197"/>
                </a:lnTo>
                <a:lnTo>
                  <a:pt x="119062" y="121386"/>
                </a:lnTo>
                <a:lnTo>
                  <a:pt x="183859" y="121386"/>
                </a:lnTo>
                <a:lnTo>
                  <a:pt x="176618" y="112394"/>
                </a:lnTo>
                <a:lnTo>
                  <a:pt x="172097" y="108724"/>
                </a:lnTo>
                <a:lnTo>
                  <a:pt x="164261" y="104190"/>
                </a:lnTo>
                <a:close/>
              </a:path>
              <a:path w="238125" h="317500">
                <a:moveTo>
                  <a:pt x="198437" y="19850"/>
                </a:moveTo>
                <a:lnTo>
                  <a:pt x="178600" y="19850"/>
                </a:lnTo>
                <a:lnTo>
                  <a:pt x="178600" y="49618"/>
                </a:lnTo>
                <a:lnTo>
                  <a:pt x="198437" y="49618"/>
                </a:lnTo>
                <a:lnTo>
                  <a:pt x="198437" y="19850"/>
                </a:lnTo>
                <a:close/>
              </a:path>
            </a:pathLst>
          </a:custGeom>
          <a:solidFill>
            <a:srgbClr val="007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876566" y="1537977"/>
          <a:ext cx="2940050" cy="6542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4026">
                <a:tc>
                  <a:txBody>
                    <a:bodyPr/>
                    <a:lstStyle/>
                    <a:p>
                      <a:pPr marL="127000">
                        <a:lnSpc>
                          <a:spcPts val="1075"/>
                        </a:lnSpc>
                      </a:pPr>
                      <a:r>
                        <a:rPr sz="900" b="1" spc="-5" dirty="0">
                          <a:solidFill>
                            <a:srgbClr val="0076C8"/>
                          </a:solidFill>
                          <a:latin typeface="DM Sans"/>
                          <a:cs typeface="DM Sans"/>
                        </a:rPr>
                        <a:t>Devices </a:t>
                      </a:r>
                      <a:r>
                        <a:rPr sz="900" b="1" dirty="0">
                          <a:solidFill>
                            <a:srgbClr val="0076C8"/>
                          </a:solidFill>
                          <a:latin typeface="DM Sans"/>
                          <a:cs typeface="DM Sans"/>
                        </a:rPr>
                        <a:t>and Apps</a:t>
                      </a:r>
                      <a:endParaRPr sz="900">
                        <a:latin typeface="DM Sans"/>
                        <a:cs typeface="DM Sans"/>
                      </a:endParaRPr>
                    </a:p>
                    <a:p>
                      <a:pPr marL="127000" marR="240029">
                        <a:lnSpc>
                          <a:spcPct val="111100"/>
                        </a:lnSpc>
                      </a:pPr>
                      <a:r>
                        <a:rPr sz="9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Connect 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your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device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to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earn points and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rewards. 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Under </a:t>
                      </a:r>
                      <a:r>
                        <a:rPr sz="900" b="1" spc="-1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Tracking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, 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you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can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connect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all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compatible  devices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and apps.</a:t>
                      </a:r>
                      <a:endParaRPr sz="900">
                        <a:latin typeface="DM Sans"/>
                        <a:cs typeface="DM San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734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900" b="1" dirty="0">
                          <a:solidFill>
                            <a:srgbClr val="0076C8"/>
                          </a:solidFill>
                          <a:latin typeface="DM Sans"/>
                          <a:cs typeface="DM Sans"/>
                        </a:rPr>
                        <a:t>My</a:t>
                      </a:r>
                      <a:r>
                        <a:rPr sz="900" b="1" spc="-5" dirty="0">
                          <a:solidFill>
                            <a:srgbClr val="0076C8"/>
                          </a:solidFill>
                          <a:latin typeface="DM Sans"/>
                          <a:cs typeface="DM Sans"/>
                        </a:rPr>
                        <a:t> Interests</a:t>
                      </a:r>
                      <a:endParaRPr sz="900">
                        <a:latin typeface="DM Sans"/>
                        <a:cs typeface="DM Sans"/>
                      </a:endParaRPr>
                    </a:p>
                    <a:p>
                      <a:pPr marL="127000" marR="227329">
                        <a:lnSpc>
                          <a:spcPct val="111100"/>
                        </a:lnSpc>
                      </a:pPr>
                      <a:r>
                        <a:rPr sz="900" dirty="0">
                          <a:solidFill>
                            <a:srgbClr val="58595B"/>
                          </a:solidFill>
                          <a:latin typeface="DM Sans"/>
                          <a:cs typeface="DM Sans"/>
                        </a:rPr>
                        <a:t>Choose </a:t>
                      </a:r>
                      <a:r>
                        <a:rPr sz="900" spc="-15" dirty="0">
                          <a:solidFill>
                            <a:srgbClr val="58595B"/>
                          </a:solidFill>
                          <a:latin typeface="DM Sans"/>
                          <a:cs typeface="DM Sans"/>
                        </a:rPr>
                        <a:t>your </a:t>
                      </a:r>
                      <a:r>
                        <a:rPr sz="900" spc="-10" dirty="0">
                          <a:solidFill>
                            <a:srgbClr val="58595B"/>
                          </a:solidFill>
                          <a:latin typeface="DM Sans"/>
                          <a:cs typeface="DM Sans"/>
                        </a:rPr>
                        <a:t>interests </a:t>
                      </a:r>
                      <a:r>
                        <a:rPr sz="900" dirty="0">
                          <a:solidFill>
                            <a:srgbClr val="58595B"/>
                          </a:solidFill>
                          <a:latin typeface="DM Sans"/>
                          <a:cs typeface="DM Sans"/>
                        </a:rPr>
                        <a:t>and </a:t>
                      </a:r>
                      <a:r>
                        <a:rPr sz="900" spc="-5" dirty="0">
                          <a:solidFill>
                            <a:srgbClr val="58595B"/>
                          </a:solidFill>
                          <a:latin typeface="DM Sans"/>
                          <a:cs typeface="DM Sans"/>
                        </a:rPr>
                        <a:t>we’ll </a:t>
                      </a:r>
                      <a:r>
                        <a:rPr sz="900" spc="-10" dirty="0">
                          <a:solidFill>
                            <a:srgbClr val="58595B"/>
                          </a:solidFill>
                          <a:latin typeface="DM Sans"/>
                          <a:cs typeface="DM Sans"/>
                        </a:rPr>
                        <a:t>create </a:t>
                      </a:r>
                      <a:r>
                        <a:rPr sz="900" dirty="0">
                          <a:solidFill>
                            <a:srgbClr val="58595B"/>
                          </a:solidFill>
                          <a:latin typeface="DM Sans"/>
                          <a:cs typeface="DM Sans"/>
                        </a:rPr>
                        <a:t>a </a:t>
                      </a:r>
                      <a:r>
                        <a:rPr sz="900" spc="-10" dirty="0">
                          <a:solidFill>
                            <a:srgbClr val="58595B"/>
                          </a:solidFill>
                          <a:latin typeface="DM Sans"/>
                          <a:cs typeface="DM Sans"/>
                        </a:rPr>
                        <a:t>program  </a:t>
                      </a:r>
                      <a:r>
                        <a:rPr sz="900" spc="-5" dirty="0">
                          <a:solidFill>
                            <a:srgbClr val="58595B"/>
                          </a:solidFill>
                          <a:latin typeface="DM Sans"/>
                          <a:cs typeface="DM Sans"/>
                        </a:rPr>
                        <a:t>experience around </a:t>
                      </a:r>
                      <a:r>
                        <a:rPr sz="900" spc="-15" dirty="0">
                          <a:solidFill>
                            <a:srgbClr val="58595B"/>
                          </a:solidFill>
                          <a:latin typeface="DM Sans"/>
                          <a:cs typeface="DM Sans"/>
                        </a:rPr>
                        <a:t>your </a:t>
                      </a:r>
                      <a:r>
                        <a:rPr sz="900" spc="-5" dirty="0">
                          <a:solidFill>
                            <a:srgbClr val="58595B"/>
                          </a:solidFill>
                          <a:latin typeface="DM Sans"/>
                          <a:cs typeface="DM Sans"/>
                        </a:rPr>
                        <a:t>life </a:t>
                      </a:r>
                      <a:r>
                        <a:rPr sz="900" dirty="0">
                          <a:solidFill>
                            <a:srgbClr val="58595B"/>
                          </a:solidFill>
                          <a:latin typeface="DM Sans"/>
                          <a:cs typeface="DM Sans"/>
                        </a:rPr>
                        <a:t>and</a:t>
                      </a:r>
                      <a:r>
                        <a:rPr sz="900" spc="20" dirty="0">
                          <a:solidFill>
                            <a:srgbClr val="58595B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900" spc="-5" dirty="0">
                          <a:solidFill>
                            <a:srgbClr val="58595B"/>
                          </a:solidFill>
                          <a:latin typeface="DM Sans"/>
                          <a:cs typeface="DM Sans"/>
                        </a:rPr>
                        <a:t>goals.</a:t>
                      </a:r>
                      <a:endParaRPr sz="900">
                        <a:latin typeface="DM Sans"/>
                        <a:cs typeface="DM Sans"/>
                      </a:endParaRPr>
                    </a:p>
                  </a:txBody>
                  <a:tcPr marL="0" marR="0" marT="6667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834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900" b="1" spc="-25" dirty="0">
                          <a:solidFill>
                            <a:srgbClr val="0076C8"/>
                          </a:solidFill>
                          <a:latin typeface="DM Sans"/>
                          <a:cs typeface="DM Sans"/>
                        </a:rPr>
                        <a:t>Your</a:t>
                      </a:r>
                      <a:r>
                        <a:rPr sz="900" b="1" spc="-5" dirty="0">
                          <a:solidFill>
                            <a:srgbClr val="0076C8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900" b="1" spc="-15" dirty="0">
                          <a:solidFill>
                            <a:srgbClr val="0076C8"/>
                          </a:solidFill>
                          <a:latin typeface="DM Sans"/>
                          <a:cs typeface="DM Sans"/>
                        </a:rPr>
                        <a:t>To-dos</a:t>
                      </a:r>
                      <a:endParaRPr sz="900">
                        <a:latin typeface="DM Sans"/>
                        <a:cs typeface="DM Sans"/>
                      </a:endParaRPr>
                    </a:p>
                    <a:p>
                      <a:pPr marL="127000" marR="661035">
                        <a:lnSpc>
                          <a:spcPct val="111100"/>
                        </a:lnSpc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Visit the home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page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and see all the</a:t>
                      </a:r>
                      <a:r>
                        <a:rPr sz="900" spc="-8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900" spc="-2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ways  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you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can earn points and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trophies.</a:t>
                      </a:r>
                      <a:endParaRPr sz="900">
                        <a:latin typeface="DM Sans"/>
                        <a:cs typeface="DM Sans"/>
                      </a:endParaRPr>
                    </a:p>
                  </a:txBody>
                  <a:tcPr marL="0" marR="0" marT="10477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733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900" b="1" dirty="0">
                          <a:solidFill>
                            <a:srgbClr val="0076C8"/>
                          </a:solidFill>
                          <a:latin typeface="DM Sans"/>
                          <a:cs typeface="DM Sans"/>
                        </a:rPr>
                        <a:t>Daily</a:t>
                      </a:r>
                      <a:r>
                        <a:rPr sz="900" b="1" spc="-5" dirty="0">
                          <a:solidFill>
                            <a:srgbClr val="0076C8"/>
                          </a:solidFill>
                          <a:latin typeface="DM Sans"/>
                          <a:cs typeface="DM Sans"/>
                        </a:rPr>
                        <a:t> Cards</a:t>
                      </a:r>
                      <a:endParaRPr sz="900">
                        <a:latin typeface="DM Sans"/>
                        <a:cs typeface="DM Sans"/>
                      </a:endParaRPr>
                    </a:p>
                    <a:p>
                      <a:pPr marL="127000" marR="119380">
                        <a:lnSpc>
                          <a:spcPct val="111100"/>
                        </a:lnSpc>
                      </a:pPr>
                      <a:r>
                        <a:rPr sz="9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Complete easy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quizzes and pick up fun</a:t>
                      </a:r>
                      <a:r>
                        <a:rPr sz="900" spc="-6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facts—your 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daily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cards offer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an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easy 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way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to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earn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points.</a:t>
                      </a:r>
                      <a:endParaRPr sz="900">
                        <a:latin typeface="DM Sans"/>
                        <a:cs typeface="DM Sans"/>
                      </a:endParaRPr>
                    </a:p>
                  </a:txBody>
                  <a:tcPr marL="0" marR="0" marT="10477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4434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900" b="1" dirty="0">
                          <a:solidFill>
                            <a:srgbClr val="0076C8"/>
                          </a:solidFill>
                          <a:latin typeface="DM Sans"/>
                          <a:cs typeface="DM Sans"/>
                        </a:rPr>
                        <a:t>Friends</a:t>
                      </a:r>
                      <a:endParaRPr sz="900">
                        <a:latin typeface="DM Sans"/>
                        <a:cs typeface="DM Sans"/>
                      </a:endParaRPr>
                    </a:p>
                    <a:p>
                      <a:pPr marL="127000" marR="264795">
                        <a:lnSpc>
                          <a:spcPct val="111100"/>
                        </a:lnSpc>
                      </a:pPr>
                      <a:r>
                        <a:rPr sz="9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Invite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co-workers to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join in.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Make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it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more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fun </a:t>
                      </a:r>
                      <a:r>
                        <a:rPr sz="900" spc="-2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by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creating groups around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common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interests, like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walking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or sharing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recipes.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Earn points when</a:t>
                      </a:r>
                      <a:r>
                        <a:rPr sz="900" spc="-5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you 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add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friends.</a:t>
                      </a:r>
                      <a:endParaRPr sz="900">
                        <a:latin typeface="DM Sans"/>
                        <a:cs typeface="DM Sans"/>
                      </a:endParaRPr>
                    </a:p>
                  </a:txBody>
                  <a:tcPr marL="0" marR="0" marT="6667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9634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900" b="1" dirty="0">
                          <a:solidFill>
                            <a:srgbClr val="0076C8"/>
                          </a:solidFill>
                          <a:latin typeface="DM Sans"/>
                          <a:cs typeface="DM Sans"/>
                        </a:rPr>
                        <a:t>My</a:t>
                      </a:r>
                      <a:r>
                        <a:rPr sz="900" b="1" spc="-5" dirty="0">
                          <a:solidFill>
                            <a:srgbClr val="0076C8"/>
                          </a:solidFill>
                          <a:latin typeface="DM Sans"/>
                          <a:cs typeface="DM Sans"/>
                        </a:rPr>
                        <a:t> Stats</a:t>
                      </a:r>
                      <a:endParaRPr sz="900">
                        <a:latin typeface="DM Sans"/>
                        <a:cs typeface="DM Sans"/>
                      </a:endParaRPr>
                    </a:p>
                    <a:p>
                      <a:pPr marL="127000" marR="421005">
                        <a:lnSpc>
                          <a:spcPct val="111100"/>
                        </a:lnSpc>
                      </a:pPr>
                      <a:r>
                        <a:rPr sz="900" spc="-1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Keep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tabs on 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your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progress,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from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steps taken  to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calories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consumed.</a:t>
                      </a:r>
                      <a:endParaRPr sz="900">
                        <a:latin typeface="DM Sans"/>
                        <a:cs typeface="DM Sans"/>
                      </a:endParaRPr>
                    </a:p>
                  </a:txBody>
                  <a:tcPr marL="0" marR="0" marT="6667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4433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900" b="1" dirty="0">
                          <a:solidFill>
                            <a:srgbClr val="0076C8"/>
                          </a:solidFill>
                          <a:latin typeface="DM Sans"/>
                          <a:cs typeface="DM Sans"/>
                        </a:rPr>
                        <a:t>Monthly</a:t>
                      </a:r>
                      <a:r>
                        <a:rPr sz="900" b="1" spc="-5" dirty="0">
                          <a:solidFill>
                            <a:srgbClr val="0076C8"/>
                          </a:solidFill>
                          <a:latin typeface="DM Sans"/>
                          <a:cs typeface="DM Sans"/>
                        </a:rPr>
                        <a:t> Statement</a:t>
                      </a:r>
                      <a:endParaRPr sz="900">
                        <a:latin typeface="DM Sans"/>
                        <a:cs typeface="DM Sans"/>
                      </a:endParaRPr>
                    </a:p>
                    <a:p>
                      <a:pPr marL="127000" marR="204470">
                        <a:lnSpc>
                          <a:spcPct val="111100"/>
                        </a:lnSpc>
                      </a:pPr>
                      <a:r>
                        <a:rPr sz="900" spc="-1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Keep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track of 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your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progress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and 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your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total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points. 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Navigate to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the </a:t>
                      </a:r>
                      <a:r>
                        <a:rPr sz="900" b="1" spc="-1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Rewards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tab, click </a:t>
                      </a:r>
                      <a:r>
                        <a:rPr sz="900" b="1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My Earnings 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and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scroll down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to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see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current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earnings or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select  previous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months.</a:t>
                      </a:r>
                      <a:endParaRPr sz="900">
                        <a:latin typeface="DM Sans"/>
                        <a:cs typeface="DM Sans"/>
                      </a:endParaRPr>
                    </a:p>
                  </a:txBody>
                  <a:tcPr marL="0" marR="0" marT="6667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9634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900" b="1" spc="-25" dirty="0">
                          <a:solidFill>
                            <a:srgbClr val="0076C8"/>
                          </a:solidFill>
                          <a:latin typeface="DM Sans"/>
                          <a:cs typeface="DM Sans"/>
                        </a:rPr>
                        <a:t>Your</a:t>
                      </a:r>
                      <a:r>
                        <a:rPr sz="900" b="1" spc="-5" dirty="0">
                          <a:solidFill>
                            <a:srgbClr val="0076C8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900" b="1" spc="-15" dirty="0">
                          <a:solidFill>
                            <a:srgbClr val="0076C8"/>
                          </a:solidFill>
                          <a:latin typeface="DM Sans"/>
                          <a:cs typeface="DM Sans"/>
                        </a:rPr>
                        <a:t>Rewards</a:t>
                      </a:r>
                      <a:endParaRPr sz="900">
                        <a:latin typeface="DM Sans"/>
                        <a:cs typeface="DM Sans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spc="-4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To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redeem,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navigate to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the </a:t>
                      </a:r>
                      <a:r>
                        <a:rPr sz="900" b="1" spc="-1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Rewards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tab,</a:t>
                      </a:r>
                      <a:r>
                        <a:rPr sz="900" spc="9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click</a:t>
                      </a:r>
                      <a:endParaRPr sz="900">
                        <a:latin typeface="DM Sans"/>
                        <a:cs typeface="DM Sans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b="1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Spend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and choose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how to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spend 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your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earnings.</a:t>
                      </a:r>
                      <a:endParaRPr sz="900">
                        <a:latin typeface="DM Sans"/>
                        <a:cs typeface="DM Sans"/>
                      </a:endParaRPr>
                    </a:p>
                  </a:txBody>
                  <a:tcPr marL="0" marR="0" marT="6667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78826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900" b="1" spc="-10" dirty="0">
                          <a:solidFill>
                            <a:srgbClr val="0076C8"/>
                          </a:solidFill>
                          <a:latin typeface="DM Sans"/>
                          <a:cs typeface="DM Sans"/>
                        </a:rPr>
                        <a:t>Journeys</a:t>
                      </a:r>
                      <a:endParaRPr sz="900">
                        <a:latin typeface="DM Sans"/>
                        <a:cs typeface="DM Sans"/>
                      </a:endParaRPr>
                    </a:p>
                    <a:p>
                      <a:pPr marL="127000" marR="246379">
                        <a:lnSpc>
                          <a:spcPct val="111100"/>
                        </a:lnSpc>
                      </a:pPr>
                      <a:r>
                        <a:rPr sz="9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Improving 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your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health and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wellness begins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with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adopting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new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habits.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Now 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you have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the digital  coaching 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you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need—to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commit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to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goals that fit  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your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life,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to reinforce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good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habits, and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to achieve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real results.</a:t>
                      </a:r>
                      <a:endParaRPr sz="900">
                        <a:latin typeface="DM Sans"/>
                        <a:cs typeface="DM Sans"/>
                      </a:endParaRPr>
                    </a:p>
                  </a:txBody>
                  <a:tcPr marL="0" marR="0" marT="6667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1053150" y="756927"/>
            <a:ext cx="6202680" cy="166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39750"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15D3E"/>
                </a:solidFill>
                <a:latin typeface="Bebas Neue"/>
                <a:cs typeface="Bebas Neue"/>
              </a:rPr>
              <a:t>So many </a:t>
            </a:r>
            <a:r>
              <a:rPr sz="2000" spc="-40" dirty="0">
                <a:solidFill>
                  <a:srgbClr val="F15D3E"/>
                </a:solidFill>
                <a:latin typeface="Bebas Neue"/>
                <a:cs typeface="Bebas Neue"/>
              </a:rPr>
              <a:t>ways </a:t>
            </a:r>
            <a:r>
              <a:rPr sz="2000" spc="-5" dirty="0">
                <a:solidFill>
                  <a:srgbClr val="F15D3E"/>
                </a:solidFill>
                <a:latin typeface="Bebas Neue"/>
                <a:cs typeface="Bebas Neue"/>
              </a:rPr>
              <a:t>to </a:t>
            </a:r>
            <a:r>
              <a:rPr sz="2000" dirty="0">
                <a:solidFill>
                  <a:srgbClr val="F15D3E"/>
                </a:solidFill>
                <a:latin typeface="Bebas Neue"/>
                <a:cs typeface="Bebas Neue"/>
              </a:rPr>
              <a:t>learn and</a:t>
            </a:r>
            <a:r>
              <a:rPr sz="2000" spc="30" dirty="0">
                <a:solidFill>
                  <a:srgbClr val="F15D3E"/>
                </a:solidFill>
                <a:latin typeface="Bebas Neue"/>
                <a:cs typeface="Bebas Neue"/>
              </a:rPr>
              <a:t> </a:t>
            </a:r>
            <a:r>
              <a:rPr sz="2000" dirty="0">
                <a:solidFill>
                  <a:srgbClr val="F15D3E"/>
                </a:solidFill>
                <a:latin typeface="Bebas Neue"/>
                <a:cs typeface="Bebas Neue"/>
              </a:rPr>
              <a:t>earn</a:t>
            </a:r>
            <a:endParaRPr sz="2000">
              <a:latin typeface="Bebas Neue"/>
              <a:cs typeface="Bebas Neue"/>
            </a:endParaRPr>
          </a:p>
          <a:p>
            <a:pPr marR="527685" algn="ctr">
              <a:lnSpc>
                <a:spcPct val="100000"/>
              </a:lnSpc>
              <a:spcBef>
                <a:spcPts val="1150"/>
              </a:spcBef>
            </a:pPr>
            <a:r>
              <a:rPr sz="1000" spc="-5" dirty="0">
                <a:solidFill>
                  <a:srgbClr val="4C4D4F"/>
                </a:solidFill>
                <a:latin typeface="DMSans-Medium"/>
                <a:cs typeface="DMSans-Medium"/>
              </a:rPr>
              <a:t>a</a:t>
            </a:r>
            <a:r>
              <a:rPr sz="1000" b="1" spc="-5" dirty="0">
                <a:solidFill>
                  <a:srgbClr val="4C4D4F"/>
                </a:solidFill>
                <a:latin typeface="DM Sans"/>
                <a:cs typeface="DM Sans"/>
              </a:rPr>
              <a:t>healthy</a:t>
            </a:r>
            <a:r>
              <a:rPr sz="1000" spc="-5" dirty="0">
                <a:solidFill>
                  <a:srgbClr val="4C4D4F"/>
                </a:solidFill>
                <a:latin typeface="DMSans-Medium"/>
                <a:cs typeface="DMSans-Medium"/>
              </a:rPr>
              <a:t>me </a:t>
            </a:r>
            <a:r>
              <a:rPr sz="1000" spc="-15" dirty="0">
                <a:solidFill>
                  <a:srgbClr val="4C4D4F"/>
                </a:solidFill>
                <a:latin typeface="DMSans-Medium"/>
                <a:cs typeface="DMSans-Medium"/>
              </a:rPr>
              <a:t>Rewards </a:t>
            </a:r>
            <a:r>
              <a:rPr sz="1000" spc="-10" dirty="0">
                <a:solidFill>
                  <a:srgbClr val="4C4D4F"/>
                </a:solidFill>
                <a:latin typeface="DMSans-Medium"/>
                <a:cs typeface="DMSans-Medium"/>
              </a:rPr>
              <a:t>makes </a:t>
            </a:r>
            <a:r>
              <a:rPr sz="1000" dirty="0">
                <a:solidFill>
                  <a:srgbClr val="4C4D4F"/>
                </a:solidFill>
                <a:latin typeface="DMSans-Medium"/>
                <a:cs typeface="DMSans-Medium"/>
              </a:rPr>
              <a:t>it </a:t>
            </a:r>
            <a:r>
              <a:rPr sz="1000" spc="-10" dirty="0">
                <a:solidFill>
                  <a:srgbClr val="4C4D4F"/>
                </a:solidFill>
                <a:latin typeface="DMSans-Medium"/>
                <a:cs typeface="DMSans-Medium"/>
              </a:rPr>
              <a:t>easy to </a:t>
            </a:r>
            <a:r>
              <a:rPr sz="1000" dirty="0">
                <a:solidFill>
                  <a:srgbClr val="4C4D4F"/>
                </a:solidFill>
                <a:latin typeface="DMSans-Medium"/>
                <a:cs typeface="DMSans-Medium"/>
              </a:rPr>
              <a:t>earn </a:t>
            </a:r>
            <a:r>
              <a:rPr sz="1000" spc="-15" dirty="0">
                <a:solidFill>
                  <a:srgbClr val="4C4D4F"/>
                </a:solidFill>
                <a:latin typeface="DMSans-Medium"/>
                <a:cs typeface="DMSans-Medium"/>
              </a:rPr>
              <a:t>rewards </a:t>
            </a:r>
            <a:r>
              <a:rPr sz="1000" spc="-10" dirty="0">
                <a:solidFill>
                  <a:srgbClr val="4C4D4F"/>
                </a:solidFill>
                <a:latin typeface="DMSans-Medium"/>
                <a:cs typeface="DMSans-Medium"/>
              </a:rPr>
              <a:t>annually, </a:t>
            </a:r>
            <a:r>
              <a:rPr sz="1000" spc="-5" dirty="0">
                <a:solidFill>
                  <a:srgbClr val="4C4D4F"/>
                </a:solidFill>
                <a:latin typeface="DMSans-Medium"/>
                <a:cs typeface="DMSans-Medium"/>
              </a:rPr>
              <a:t>just </a:t>
            </a:r>
            <a:r>
              <a:rPr sz="1000" spc="-10" dirty="0">
                <a:solidFill>
                  <a:srgbClr val="4C4D4F"/>
                </a:solidFill>
                <a:latin typeface="DMSans-Medium"/>
                <a:cs typeface="DMSans-Medium"/>
              </a:rPr>
              <a:t>for </a:t>
            </a:r>
            <a:r>
              <a:rPr sz="1000" dirty="0">
                <a:solidFill>
                  <a:srgbClr val="4C4D4F"/>
                </a:solidFill>
                <a:latin typeface="DMSans-Medium"/>
                <a:cs typeface="DMSans-Medium"/>
              </a:rPr>
              <a:t>making healthier</a:t>
            </a:r>
            <a:r>
              <a:rPr sz="1000" spc="125" dirty="0">
                <a:solidFill>
                  <a:srgbClr val="4C4D4F"/>
                </a:solidFill>
                <a:latin typeface="DMSans-Medium"/>
                <a:cs typeface="DMSans-Medium"/>
              </a:rPr>
              <a:t> </a:t>
            </a:r>
            <a:r>
              <a:rPr sz="1000" dirty="0">
                <a:solidFill>
                  <a:srgbClr val="4C4D4F"/>
                </a:solidFill>
                <a:latin typeface="DMSans-Medium"/>
                <a:cs typeface="DMSans-Medium"/>
              </a:rPr>
              <a:t>choices.</a:t>
            </a:r>
            <a:endParaRPr sz="1000">
              <a:latin typeface="DMSans-Medium"/>
              <a:cs typeface="DMSans-Medium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00">
              <a:latin typeface="DMSans-Medium"/>
              <a:cs typeface="DMSans-Medium"/>
            </a:endParaRPr>
          </a:p>
          <a:p>
            <a:pPr marL="3296285">
              <a:lnSpc>
                <a:spcPct val="100000"/>
              </a:lnSpc>
            </a:pPr>
            <a:r>
              <a:rPr sz="900" b="1" spc="-15" dirty="0">
                <a:solidFill>
                  <a:srgbClr val="0076C8"/>
                </a:solidFill>
                <a:latin typeface="DM Sans"/>
                <a:cs typeface="DM Sans"/>
              </a:rPr>
              <a:t>HEALTHY</a:t>
            </a:r>
            <a:r>
              <a:rPr sz="900" b="1" spc="-5" dirty="0">
                <a:solidFill>
                  <a:srgbClr val="0076C8"/>
                </a:solidFill>
                <a:latin typeface="DM Sans"/>
                <a:cs typeface="DM Sans"/>
              </a:rPr>
              <a:t> HABITS</a:t>
            </a:r>
            <a:endParaRPr sz="900">
              <a:latin typeface="DM Sans"/>
              <a:cs typeface="DM Sans"/>
            </a:endParaRPr>
          </a:p>
          <a:p>
            <a:pPr marL="3296285" marR="5080">
              <a:lnSpc>
                <a:spcPct val="111100"/>
              </a:lnSpc>
              <a:spcBef>
                <a:spcPts val="285"/>
              </a:spcBef>
            </a:pP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From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sleeping </a:t>
            </a: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more </a:t>
            </a:r>
            <a:r>
              <a:rPr sz="900" spc="-10" dirty="0">
                <a:solidFill>
                  <a:srgbClr val="4C4D4F"/>
                </a:solidFill>
                <a:latin typeface="DM Sans"/>
                <a:cs typeface="DM Sans"/>
              </a:rPr>
              <a:t>to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laughing </a:t>
            </a: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more, </a:t>
            </a:r>
            <a:r>
              <a:rPr sz="900" spc="-15" dirty="0">
                <a:solidFill>
                  <a:srgbClr val="4C4D4F"/>
                </a:solidFill>
                <a:latin typeface="DM Sans"/>
                <a:cs typeface="DM Sans"/>
              </a:rPr>
              <a:t>you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can</a:t>
            </a:r>
            <a:r>
              <a:rPr sz="900" spc="-2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practice  three healthy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habits </a:t>
            </a:r>
            <a:r>
              <a:rPr sz="900" spc="-10" dirty="0">
                <a:solidFill>
                  <a:srgbClr val="4C4D4F"/>
                </a:solidFill>
                <a:latin typeface="DM Sans"/>
                <a:cs typeface="DM Sans"/>
              </a:rPr>
              <a:t>every </a:t>
            </a:r>
            <a:r>
              <a:rPr sz="900" spc="-20" dirty="0">
                <a:solidFill>
                  <a:srgbClr val="4C4D4F"/>
                </a:solidFill>
                <a:latin typeface="DM Sans"/>
                <a:cs typeface="DM Sans"/>
              </a:rPr>
              <a:t>day,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then track them </a:t>
            </a:r>
            <a:r>
              <a:rPr sz="900" spc="-10" dirty="0">
                <a:solidFill>
                  <a:srgbClr val="4C4D4F"/>
                </a:solidFill>
                <a:latin typeface="DM Sans"/>
                <a:cs typeface="DM Sans"/>
              </a:rPr>
              <a:t>to  receive</a:t>
            </a: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900" spc="-10" dirty="0">
                <a:solidFill>
                  <a:srgbClr val="4C4D4F"/>
                </a:solidFill>
                <a:latin typeface="DM Sans"/>
                <a:cs typeface="DM Sans"/>
              </a:rPr>
              <a:t>rewards.</a:t>
            </a:r>
            <a:endParaRPr sz="900">
              <a:latin typeface="DM Sans"/>
              <a:cs typeface="DM Sans"/>
            </a:endParaRPr>
          </a:p>
          <a:p>
            <a:pPr marL="3296285">
              <a:lnSpc>
                <a:spcPct val="100000"/>
              </a:lnSpc>
              <a:spcBef>
                <a:spcPts val="340"/>
              </a:spcBef>
            </a:pPr>
            <a:r>
              <a:rPr sz="900" b="1" dirty="0">
                <a:solidFill>
                  <a:srgbClr val="4C4D4F"/>
                </a:solidFill>
                <a:latin typeface="DM Sans"/>
                <a:cs typeface="DM Sans"/>
              </a:rPr>
              <a:t>Themes</a:t>
            </a:r>
            <a:r>
              <a:rPr sz="900" b="1" spc="-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900" b="1" dirty="0">
                <a:solidFill>
                  <a:srgbClr val="4C4D4F"/>
                </a:solidFill>
                <a:latin typeface="DM Sans"/>
                <a:cs typeface="DM Sans"/>
              </a:rPr>
              <a:t>include:</a:t>
            </a:r>
            <a:endParaRPr sz="900">
              <a:latin typeface="DM Sans"/>
              <a:cs typeface="DM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16079" y="2354512"/>
            <a:ext cx="317500" cy="250190"/>
          </a:xfrm>
          <a:custGeom>
            <a:avLst/>
            <a:gdLst/>
            <a:ahLst/>
            <a:cxnLst/>
            <a:rect l="l" t="t" r="r" b="b"/>
            <a:pathLst>
              <a:path w="317500" h="250189">
                <a:moveTo>
                  <a:pt x="13360" y="119075"/>
                </a:moveTo>
                <a:lnTo>
                  <a:pt x="10629" y="119075"/>
                </a:lnTo>
                <a:lnTo>
                  <a:pt x="9385" y="119633"/>
                </a:lnTo>
                <a:lnTo>
                  <a:pt x="558" y="128460"/>
                </a:lnTo>
                <a:lnTo>
                  <a:pt x="0" y="129705"/>
                </a:lnTo>
                <a:lnTo>
                  <a:pt x="0" y="132435"/>
                </a:lnTo>
                <a:lnTo>
                  <a:pt x="558" y="133680"/>
                </a:lnTo>
                <a:lnTo>
                  <a:pt x="37084" y="170205"/>
                </a:lnTo>
                <a:lnTo>
                  <a:pt x="38315" y="170764"/>
                </a:lnTo>
                <a:lnTo>
                  <a:pt x="41059" y="170764"/>
                </a:lnTo>
                <a:lnTo>
                  <a:pt x="42303" y="170205"/>
                </a:lnTo>
                <a:lnTo>
                  <a:pt x="67792" y="144716"/>
                </a:lnTo>
                <a:lnTo>
                  <a:pt x="39687" y="144716"/>
                </a:lnTo>
                <a:lnTo>
                  <a:pt x="14605" y="119633"/>
                </a:lnTo>
                <a:lnTo>
                  <a:pt x="13360" y="119075"/>
                </a:lnTo>
                <a:close/>
              </a:path>
              <a:path w="317500" h="250189">
                <a:moveTo>
                  <a:pt x="88607" y="99225"/>
                </a:moveTo>
                <a:lnTo>
                  <a:pt x="85864" y="99225"/>
                </a:lnTo>
                <a:lnTo>
                  <a:pt x="84620" y="99783"/>
                </a:lnTo>
                <a:lnTo>
                  <a:pt x="39687" y="144716"/>
                </a:lnTo>
                <a:lnTo>
                  <a:pt x="67792" y="144716"/>
                </a:lnTo>
                <a:lnTo>
                  <a:pt x="98666" y="113842"/>
                </a:lnTo>
                <a:lnTo>
                  <a:pt x="99225" y="112598"/>
                </a:lnTo>
                <a:lnTo>
                  <a:pt x="99225" y="109854"/>
                </a:lnTo>
                <a:lnTo>
                  <a:pt x="98666" y="108610"/>
                </a:lnTo>
                <a:lnTo>
                  <a:pt x="89852" y="99783"/>
                </a:lnTo>
                <a:lnTo>
                  <a:pt x="88607" y="99225"/>
                </a:lnTo>
                <a:close/>
              </a:path>
              <a:path w="317500" h="250189">
                <a:moveTo>
                  <a:pt x="39649" y="210451"/>
                </a:moveTo>
                <a:lnTo>
                  <a:pt x="31883" y="212011"/>
                </a:lnTo>
                <a:lnTo>
                  <a:pt x="25490" y="216265"/>
                </a:lnTo>
                <a:lnTo>
                  <a:pt x="21154" y="222571"/>
                </a:lnTo>
                <a:lnTo>
                  <a:pt x="19558" y="230289"/>
                </a:lnTo>
                <a:lnTo>
                  <a:pt x="21156" y="238014"/>
                </a:lnTo>
                <a:lnTo>
                  <a:pt x="25493" y="244324"/>
                </a:lnTo>
                <a:lnTo>
                  <a:pt x="31886" y="248578"/>
                </a:lnTo>
                <a:lnTo>
                  <a:pt x="39649" y="250139"/>
                </a:lnTo>
                <a:lnTo>
                  <a:pt x="47367" y="248577"/>
                </a:lnTo>
                <a:lnTo>
                  <a:pt x="53673" y="244319"/>
                </a:lnTo>
                <a:lnTo>
                  <a:pt x="57926" y="238009"/>
                </a:lnTo>
                <a:lnTo>
                  <a:pt x="59486" y="230289"/>
                </a:lnTo>
                <a:lnTo>
                  <a:pt x="57923" y="222565"/>
                </a:lnTo>
                <a:lnTo>
                  <a:pt x="53666" y="216260"/>
                </a:lnTo>
                <a:lnTo>
                  <a:pt x="47358" y="212010"/>
                </a:lnTo>
                <a:lnTo>
                  <a:pt x="39649" y="210451"/>
                </a:lnTo>
                <a:close/>
              </a:path>
              <a:path w="317500" h="250189">
                <a:moveTo>
                  <a:pt x="13360" y="19862"/>
                </a:moveTo>
                <a:lnTo>
                  <a:pt x="10629" y="19862"/>
                </a:lnTo>
                <a:lnTo>
                  <a:pt x="9385" y="20408"/>
                </a:lnTo>
                <a:lnTo>
                  <a:pt x="558" y="29235"/>
                </a:lnTo>
                <a:lnTo>
                  <a:pt x="0" y="30479"/>
                </a:lnTo>
                <a:lnTo>
                  <a:pt x="0" y="33223"/>
                </a:lnTo>
                <a:lnTo>
                  <a:pt x="558" y="34467"/>
                </a:lnTo>
                <a:lnTo>
                  <a:pt x="37084" y="70980"/>
                </a:lnTo>
                <a:lnTo>
                  <a:pt x="38315" y="71539"/>
                </a:lnTo>
                <a:lnTo>
                  <a:pt x="41059" y="71539"/>
                </a:lnTo>
                <a:lnTo>
                  <a:pt x="42303" y="70980"/>
                </a:lnTo>
                <a:lnTo>
                  <a:pt x="67792" y="45491"/>
                </a:lnTo>
                <a:lnTo>
                  <a:pt x="39687" y="45491"/>
                </a:lnTo>
                <a:lnTo>
                  <a:pt x="14605" y="20408"/>
                </a:lnTo>
                <a:lnTo>
                  <a:pt x="13360" y="19862"/>
                </a:lnTo>
                <a:close/>
              </a:path>
              <a:path w="317500" h="250189">
                <a:moveTo>
                  <a:pt x="88607" y="0"/>
                </a:moveTo>
                <a:lnTo>
                  <a:pt x="85864" y="0"/>
                </a:lnTo>
                <a:lnTo>
                  <a:pt x="84620" y="558"/>
                </a:lnTo>
                <a:lnTo>
                  <a:pt x="39687" y="45491"/>
                </a:lnTo>
                <a:lnTo>
                  <a:pt x="67792" y="45491"/>
                </a:lnTo>
                <a:lnTo>
                  <a:pt x="98666" y="14617"/>
                </a:lnTo>
                <a:lnTo>
                  <a:pt x="99225" y="13373"/>
                </a:lnTo>
                <a:lnTo>
                  <a:pt x="99225" y="10642"/>
                </a:lnTo>
                <a:lnTo>
                  <a:pt x="98666" y="9397"/>
                </a:lnTo>
                <a:lnTo>
                  <a:pt x="89852" y="558"/>
                </a:lnTo>
                <a:lnTo>
                  <a:pt x="88607" y="0"/>
                </a:lnTo>
                <a:close/>
              </a:path>
              <a:path w="317500" h="250189">
                <a:moveTo>
                  <a:pt x="315277" y="220370"/>
                </a:moveTo>
                <a:lnTo>
                  <a:pt x="121285" y="220370"/>
                </a:lnTo>
                <a:lnTo>
                  <a:pt x="119062" y="222592"/>
                </a:lnTo>
                <a:lnTo>
                  <a:pt x="119062" y="237985"/>
                </a:lnTo>
                <a:lnTo>
                  <a:pt x="121285" y="240207"/>
                </a:lnTo>
                <a:lnTo>
                  <a:pt x="315277" y="240207"/>
                </a:lnTo>
                <a:lnTo>
                  <a:pt x="317500" y="237985"/>
                </a:lnTo>
                <a:lnTo>
                  <a:pt x="317500" y="222592"/>
                </a:lnTo>
                <a:lnTo>
                  <a:pt x="315277" y="220370"/>
                </a:lnTo>
                <a:close/>
              </a:path>
              <a:path w="317500" h="250189">
                <a:moveTo>
                  <a:pt x="315277" y="21932"/>
                </a:moveTo>
                <a:lnTo>
                  <a:pt x="121285" y="21932"/>
                </a:lnTo>
                <a:lnTo>
                  <a:pt x="119062" y="24155"/>
                </a:lnTo>
                <a:lnTo>
                  <a:pt x="119062" y="39547"/>
                </a:lnTo>
                <a:lnTo>
                  <a:pt x="121285" y="41770"/>
                </a:lnTo>
                <a:lnTo>
                  <a:pt x="315277" y="41770"/>
                </a:lnTo>
                <a:lnTo>
                  <a:pt x="317500" y="39547"/>
                </a:lnTo>
                <a:lnTo>
                  <a:pt x="317500" y="24155"/>
                </a:lnTo>
                <a:lnTo>
                  <a:pt x="315277" y="21932"/>
                </a:lnTo>
                <a:close/>
              </a:path>
              <a:path w="317500" h="250189">
                <a:moveTo>
                  <a:pt x="315277" y="121145"/>
                </a:moveTo>
                <a:lnTo>
                  <a:pt x="121285" y="121145"/>
                </a:lnTo>
                <a:lnTo>
                  <a:pt x="119062" y="123367"/>
                </a:lnTo>
                <a:lnTo>
                  <a:pt x="119062" y="138772"/>
                </a:lnTo>
                <a:lnTo>
                  <a:pt x="121285" y="140995"/>
                </a:lnTo>
                <a:lnTo>
                  <a:pt x="315277" y="140995"/>
                </a:lnTo>
                <a:lnTo>
                  <a:pt x="317500" y="138772"/>
                </a:lnTo>
                <a:lnTo>
                  <a:pt x="317500" y="123367"/>
                </a:lnTo>
                <a:lnTo>
                  <a:pt x="315277" y="121145"/>
                </a:lnTo>
                <a:close/>
              </a:path>
            </a:pathLst>
          </a:custGeom>
          <a:solidFill>
            <a:srgbClr val="007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5920" y="2993805"/>
            <a:ext cx="278130" cy="317500"/>
          </a:xfrm>
          <a:custGeom>
            <a:avLst/>
            <a:gdLst/>
            <a:ahLst/>
            <a:cxnLst/>
            <a:rect l="l" t="t" r="r" b="b"/>
            <a:pathLst>
              <a:path w="278130" h="317500">
                <a:moveTo>
                  <a:pt x="257975" y="0"/>
                </a:moveTo>
                <a:lnTo>
                  <a:pt x="19850" y="0"/>
                </a:lnTo>
                <a:lnTo>
                  <a:pt x="12114" y="1565"/>
                </a:lnTo>
                <a:lnTo>
                  <a:pt x="5805" y="5829"/>
                </a:lnTo>
                <a:lnTo>
                  <a:pt x="1556" y="12140"/>
                </a:lnTo>
                <a:lnTo>
                  <a:pt x="0" y="19850"/>
                </a:lnTo>
                <a:lnTo>
                  <a:pt x="0" y="297662"/>
                </a:lnTo>
                <a:lnTo>
                  <a:pt x="1556" y="305364"/>
                </a:lnTo>
                <a:lnTo>
                  <a:pt x="5805" y="311672"/>
                </a:lnTo>
                <a:lnTo>
                  <a:pt x="12114" y="315934"/>
                </a:lnTo>
                <a:lnTo>
                  <a:pt x="19850" y="317500"/>
                </a:lnTo>
                <a:lnTo>
                  <a:pt x="257975" y="317500"/>
                </a:lnTo>
                <a:lnTo>
                  <a:pt x="265703" y="315934"/>
                </a:lnTo>
                <a:lnTo>
                  <a:pt x="272008" y="311672"/>
                </a:lnTo>
                <a:lnTo>
                  <a:pt x="276255" y="305364"/>
                </a:lnTo>
                <a:lnTo>
                  <a:pt x="277812" y="297662"/>
                </a:lnTo>
                <a:lnTo>
                  <a:pt x="19850" y="297662"/>
                </a:lnTo>
                <a:lnTo>
                  <a:pt x="19850" y="19850"/>
                </a:lnTo>
                <a:lnTo>
                  <a:pt x="277812" y="19850"/>
                </a:lnTo>
                <a:lnTo>
                  <a:pt x="276255" y="12140"/>
                </a:lnTo>
                <a:lnTo>
                  <a:pt x="272008" y="5829"/>
                </a:lnTo>
                <a:lnTo>
                  <a:pt x="265703" y="1565"/>
                </a:lnTo>
                <a:lnTo>
                  <a:pt x="257975" y="0"/>
                </a:lnTo>
                <a:close/>
              </a:path>
              <a:path w="278130" h="317500">
                <a:moveTo>
                  <a:pt x="277812" y="19850"/>
                </a:moveTo>
                <a:lnTo>
                  <a:pt x="257975" y="19850"/>
                </a:lnTo>
                <a:lnTo>
                  <a:pt x="257975" y="297662"/>
                </a:lnTo>
                <a:lnTo>
                  <a:pt x="277812" y="297662"/>
                </a:lnTo>
                <a:lnTo>
                  <a:pt x="277812" y="19850"/>
                </a:lnTo>
                <a:close/>
              </a:path>
              <a:path w="278130" h="317500">
                <a:moveTo>
                  <a:pt x="89293" y="208368"/>
                </a:moveTo>
                <a:lnTo>
                  <a:pt x="69456" y="208368"/>
                </a:lnTo>
                <a:lnTo>
                  <a:pt x="61727" y="209934"/>
                </a:lnTo>
                <a:lnTo>
                  <a:pt x="55422" y="214196"/>
                </a:lnTo>
                <a:lnTo>
                  <a:pt x="51175" y="220504"/>
                </a:lnTo>
                <a:lnTo>
                  <a:pt x="49618" y="228206"/>
                </a:lnTo>
                <a:lnTo>
                  <a:pt x="49618" y="248056"/>
                </a:lnTo>
                <a:lnTo>
                  <a:pt x="51175" y="255758"/>
                </a:lnTo>
                <a:lnTo>
                  <a:pt x="55422" y="262066"/>
                </a:lnTo>
                <a:lnTo>
                  <a:pt x="61727" y="266328"/>
                </a:lnTo>
                <a:lnTo>
                  <a:pt x="69456" y="267893"/>
                </a:lnTo>
                <a:lnTo>
                  <a:pt x="89293" y="267893"/>
                </a:lnTo>
                <a:lnTo>
                  <a:pt x="97029" y="266328"/>
                </a:lnTo>
                <a:lnTo>
                  <a:pt x="103338" y="262066"/>
                </a:lnTo>
                <a:lnTo>
                  <a:pt x="107587" y="255758"/>
                </a:lnTo>
                <a:lnTo>
                  <a:pt x="109143" y="248056"/>
                </a:lnTo>
                <a:lnTo>
                  <a:pt x="69456" y="248043"/>
                </a:lnTo>
                <a:lnTo>
                  <a:pt x="69456" y="228206"/>
                </a:lnTo>
                <a:lnTo>
                  <a:pt x="109143" y="228206"/>
                </a:lnTo>
                <a:lnTo>
                  <a:pt x="107587" y="220504"/>
                </a:lnTo>
                <a:lnTo>
                  <a:pt x="103338" y="214196"/>
                </a:lnTo>
                <a:lnTo>
                  <a:pt x="97029" y="209934"/>
                </a:lnTo>
                <a:lnTo>
                  <a:pt x="89293" y="208368"/>
                </a:lnTo>
                <a:close/>
              </a:path>
              <a:path w="278130" h="317500">
                <a:moveTo>
                  <a:pt x="216052" y="228206"/>
                </a:moveTo>
                <a:lnTo>
                  <a:pt x="131216" y="228206"/>
                </a:lnTo>
                <a:lnTo>
                  <a:pt x="128981" y="230441"/>
                </a:lnTo>
                <a:lnTo>
                  <a:pt x="128981" y="245821"/>
                </a:lnTo>
                <a:lnTo>
                  <a:pt x="131216" y="248056"/>
                </a:lnTo>
                <a:lnTo>
                  <a:pt x="216065" y="248043"/>
                </a:lnTo>
                <a:lnTo>
                  <a:pt x="218287" y="245821"/>
                </a:lnTo>
                <a:lnTo>
                  <a:pt x="218287" y="230441"/>
                </a:lnTo>
                <a:lnTo>
                  <a:pt x="216052" y="228206"/>
                </a:lnTo>
                <a:close/>
              </a:path>
              <a:path w="278130" h="317500">
                <a:moveTo>
                  <a:pt x="109143" y="228206"/>
                </a:moveTo>
                <a:lnTo>
                  <a:pt x="89293" y="228206"/>
                </a:lnTo>
                <a:lnTo>
                  <a:pt x="89293" y="248043"/>
                </a:lnTo>
                <a:lnTo>
                  <a:pt x="109143" y="248043"/>
                </a:lnTo>
                <a:lnTo>
                  <a:pt x="109143" y="228206"/>
                </a:lnTo>
                <a:close/>
              </a:path>
              <a:path w="278130" h="317500">
                <a:moveTo>
                  <a:pt x="61950" y="140589"/>
                </a:moveTo>
                <a:lnTo>
                  <a:pt x="59842" y="140589"/>
                </a:lnTo>
                <a:lnTo>
                  <a:pt x="49364" y="151003"/>
                </a:lnTo>
                <a:lnTo>
                  <a:pt x="49364" y="153111"/>
                </a:lnTo>
                <a:lnTo>
                  <a:pt x="50673" y="154406"/>
                </a:lnTo>
                <a:lnTo>
                  <a:pt x="73545" y="177609"/>
                </a:lnTo>
                <a:lnTo>
                  <a:pt x="74853" y="178904"/>
                </a:lnTo>
                <a:lnTo>
                  <a:pt x="76962" y="178904"/>
                </a:lnTo>
                <a:lnTo>
                  <a:pt x="101233" y="154851"/>
                </a:lnTo>
                <a:lnTo>
                  <a:pt x="76034" y="154851"/>
                </a:lnTo>
                <a:lnTo>
                  <a:pt x="63258" y="141884"/>
                </a:lnTo>
                <a:lnTo>
                  <a:pt x="61950" y="140589"/>
                </a:lnTo>
                <a:close/>
              </a:path>
              <a:path w="278130" h="317500">
                <a:moveTo>
                  <a:pt x="216052" y="148831"/>
                </a:moveTo>
                <a:lnTo>
                  <a:pt x="131216" y="148831"/>
                </a:lnTo>
                <a:lnTo>
                  <a:pt x="129044" y="151003"/>
                </a:lnTo>
                <a:lnTo>
                  <a:pt x="128981" y="166446"/>
                </a:lnTo>
                <a:lnTo>
                  <a:pt x="131216" y="168681"/>
                </a:lnTo>
                <a:lnTo>
                  <a:pt x="216052" y="168681"/>
                </a:lnTo>
                <a:lnTo>
                  <a:pt x="218287" y="166446"/>
                </a:lnTo>
                <a:lnTo>
                  <a:pt x="218224" y="151003"/>
                </a:lnTo>
                <a:lnTo>
                  <a:pt x="216052" y="148831"/>
                </a:lnTo>
                <a:close/>
              </a:path>
              <a:path w="278130" h="317500">
                <a:moveTo>
                  <a:pt x="108953" y="124269"/>
                </a:moveTo>
                <a:lnTo>
                  <a:pt x="106845" y="124269"/>
                </a:lnTo>
                <a:lnTo>
                  <a:pt x="105549" y="125577"/>
                </a:lnTo>
                <a:lnTo>
                  <a:pt x="76034" y="154851"/>
                </a:lnTo>
                <a:lnTo>
                  <a:pt x="101233" y="154851"/>
                </a:lnTo>
                <a:lnTo>
                  <a:pt x="119380" y="136867"/>
                </a:lnTo>
                <a:lnTo>
                  <a:pt x="119380" y="134759"/>
                </a:lnTo>
                <a:lnTo>
                  <a:pt x="108953" y="124269"/>
                </a:lnTo>
                <a:close/>
              </a:path>
              <a:path w="278130" h="317500">
                <a:moveTo>
                  <a:pt x="89293" y="49618"/>
                </a:moveTo>
                <a:lnTo>
                  <a:pt x="69456" y="49618"/>
                </a:lnTo>
                <a:lnTo>
                  <a:pt x="61727" y="51184"/>
                </a:lnTo>
                <a:lnTo>
                  <a:pt x="55422" y="55446"/>
                </a:lnTo>
                <a:lnTo>
                  <a:pt x="51175" y="61754"/>
                </a:lnTo>
                <a:lnTo>
                  <a:pt x="49618" y="69456"/>
                </a:lnTo>
                <a:lnTo>
                  <a:pt x="49618" y="89293"/>
                </a:lnTo>
                <a:lnTo>
                  <a:pt x="51175" y="97002"/>
                </a:lnTo>
                <a:lnTo>
                  <a:pt x="55422" y="103314"/>
                </a:lnTo>
                <a:lnTo>
                  <a:pt x="61727" y="107578"/>
                </a:lnTo>
                <a:lnTo>
                  <a:pt x="69456" y="109143"/>
                </a:lnTo>
                <a:lnTo>
                  <a:pt x="89293" y="109143"/>
                </a:lnTo>
                <a:lnTo>
                  <a:pt x="97029" y="107578"/>
                </a:lnTo>
                <a:lnTo>
                  <a:pt x="103338" y="103314"/>
                </a:lnTo>
                <a:lnTo>
                  <a:pt x="107587" y="97002"/>
                </a:lnTo>
                <a:lnTo>
                  <a:pt x="109143" y="89293"/>
                </a:lnTo>
                <a:lnTo>
                  <a:pt x="69456" y="89293"/>
                </a:lnTo>
                <a:lnTo>
                  <a:pt x="69456" y="69456"/>
                </a:lnTo>
                <a:lnTo>
                  <a:pt x="109143" y="69456"/>
                </a:lnTo>
                <a:lnTo>
                  <a:pt x="107587" y="61754"/>
                </a:lnTo>
                <a:lnTo>
                  <a:pt x="103338" y="55446"/>
                </a:lnTo>
                <a:lnTo>
                  <a:pt x="97029" y="51184"/>
                </a:lnTo>
                <a:lnTo>
                  <a:pt x="89293" y="49618"/>
                </a:lnTo>
                <a:close/>
              </a:path>
              <a:path w="278130" h="317500">
                <a:moveTo>
                  <a:pt x="109143" y="69456"/>
                </a:moveTo>
                <a:lnTo>
                  <a:pt x="89293" y="69456"/>
                </a:lnTo>
                <a:lnTo>
                  <a:pt x="89293" y="89293"/>
                </a:lnTo>
                <a:lnTo>
                  <a:pt x="109143" y="89293"/>
                </a:lnTo>
                <a:lnTo>
                  <a:pt x="109143" y="69456"/>
                </a:lnTo>
                <a:close/>
              </a:path>
              <a:path w="278130" h="317500">
                <a:moveTo>
                  <a:pt x="216052" y="69456"/>
                </a:moveTo>
                <a:lnTo>
                  <a:pt x="131216" y="69456"/>
                </a:lnTo>
                <a:lnTo>
                  <a:pt x="128981" y="71691"/>
                </a:lnTo>
                <a:lnTo>
                  <a:pt x="128981" y="87071"/>
                </a:lnTo>
                <a:lnTo>
                  <a:pt x="131216" y="89293"/>
                </a:lnTo>
                <a:lnTo>
                  <a:pt x="216052" y="89293"/>
                </a:lnTo>
                <a:lnTo>
                  <a:pt x="218287" y="87071"/>
                </a:lnTo>
                <a:lnTo>
                  <a:pt x="218287" y="71691"/>
                </a:lnTo>
                <a:lnTo>
                  <a:pt x="216052" y="69456"/>
                </a:lnTo>
                <a:close/>
              </a:path>
            </a:pathLst>
          </a:custGeom>
          <a:solidFill>
            <a:srgbClr val="007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6230" y="3678693"/>
            <a:ext cx="357505" cy="317500"/>
          </a:xfrm>
          <a:custGeom>
            <a:avLst/>
            <a:gdLst/>
            <a:ahLst/>
            <a:cxnLst/>
            <a:rect l="l" t="t" r="r" b="b"/>
            <a:pathLst>
              <a:path w="357505" h="317500">
                <a:moveTo>
                  <a:pt x="0" y="94284"/>
                </a:moveTo>
                <a:lnTo>
                  <a:pt x="0" y="308419"/>
                </a:lnTo>
                <a:lnTo>
                  <a:pt x="15910" y="311933"/>
                </a:lnTo>
                <a:lnTo>
                  <a:pt x="32418" y="314821"/>
                </a:lnTo>
                <a:lnTo>
                  <a:pt x="49175" y="316779"/>
                </a:lnTo>
                <a:lnTo>
                  <a:pt x="65836" y="317500"/>
                </a:lnTo>
                <a:lnTo>
                  <a:pt x="85217" y="315943"/>
                </a:lnTo>
                <a:lnTo>
                  <a:pt x="102284" y="310551"/>
                </a:lnTo>
                <a:lnTo>
                  <a:pt x="114433" y="300242"/>
                </a:lnTo>
                <a:lnTo>
                  <a:pt x="115171" y="297643"/>
                </a:lnTo>
                <a:lnTo>
                  <a:pt x="67443" y="297643"/>
                </a:lnTo>
                <a:lnTo>
                  <a:pt x="41146" y="295910"/>
                </a:lnTo>
                <a:lnTo>
                  <a:pt x="19850" y="292569"/>
                </a:lnTo>
                <a:lnTo>
                  <a:pt x="19850" y="119049"/>
                </a:lnTo>
                <a:lnTo>
                  <a:pt x="92666" y="119049"/>
                </a:lnTo>
                <a:lnTo>
                  <a:pt x="109077" y="112640"/>
                </a:lnTo>
                <a:lnTo>
                  <a:pt x="113052" y="103709"/>
                </a:lnTo>
                <a:lnTo>
                  <a:pt x="76441" y="103709"/>
                </a:lnTo>
                <a:lnTo>
                  <a:pt x="49488" y="103141"/>
                </a:lnTo>
                <a:lnTo>
                  <a:pt x="21730" y="98980"/>
                </a:lnTo>
                <a:lnTo>
                  <a:pt x="0" y="94284"/>
                </a:lnTo>
                <a:close/>
              </a:path>
              <a:path w="357505" h="317500">
                <a:moveTo>
                  <a:pt x="171786" y="218274"/>
                </a:moveTo>
                <a:lnTo>
                  <a:pt x="128358" y="218274"/>
                </a:lnTo>
                <a:lnTo>
                  <a:pt x="143228" y="220340"/>
                </a:lnTo>
                <a:lnTo>
                  <a:pt x="152550" y="225437"/>
                </a:lnTo>
                <a:lnTo>
                  <a:pt x="157375" y="231915"/>
                </a:lnTo>
                <a:lnTo>
                  <a:pt x="158749" y="238125"/>
                </a:lnTo>
                <a:lnTo>
                  <a:pt x="155430" y="249564"/>
                </a:lnTo>
                <a:lnTo>
                  <a:pt x="148126" y="259205"/>
                </a:lnTo>
                <a:lnTo>
                  <a:pt x="140822" y="270177"/>
                </a:lnTo>
                <a:lnTo>
                  <a:pt x="137502" y="285610"/>
                </a:lnTo>
                <a:lnTo>
                  <a:pt x="137502" y="294144"/>
                </a:lnTo>
                <a:lnTo>
                  <a:pt x="140614" y="301396"/>
                </a:lnTo>
                <a:lnTo>
                  <a:pt x="146494" y="306590"/>
                </a:lnTo>
                <a:lnTo>
                  <a:pt x="166807" y="315331"/>
                </a:lnTo>
                <a:lnTo>
                  <a:pt x="193986" y="315774"/>
                </a:lnTo>
                <a:lnTo>
                  <a:pt x="226422" y="312600"/>
                </a:lnTo>
                <a:lnTo>
                  <a:pt x="262509" y="310489"/>
                </a:lnTo>
                <a:lnTo>
                  <a:pt x="259844" y="300947"/>
                </a:lnTo>
                <a:lnTo>
                  <a:pt x="258785" y="296099"/>
                </a:lnTo>
                <a:lnTo>
                  <a:pt x="173251" y="296099"/>
                </a:lnTo>
                <a:lnTo>
                  <a:pt x="159638" y="291719"/>
                </a:lnTo>
                <a:lnTo>
                  <a:pt x="157334" y="282555"/>
                </a:lnTo>
                <a:lnTo>
                  <a:pt x="164438" y="271084"/>
                </a:lnTo>
                <a:lnTo>
                  <a:pt x="173881" y="256532"/>
                </a:lnTo>
                <a:lnTo>
                  <a:pt x="178600" y="238125"/>
                </a:lnTo>
                <a:lnTo>
                  <a:pt x="174909" y="222065"/>
                </a:lnTo>
                <a:lnTo>
                  <a:pt x="171786" y="218274"/>
                </a:lnTo>
                <a:close/>
              </a:path>
              <a:path w="357505" h="317500">
                <a:moveTo>
                  <a:pt x="128358" y="198437"/>
                </a:moveTo>
                <a:lnTo>
                  <a:pt x="99227" y="204836"/>
                </a:lnTo>
                <a:lnTo>
                  <a:pt x="82642" y="221808"/>
                </a:lnTo>
                <a:lnTo>
                  <a:pt x="80206" y="246014"/>
                </a:lnTo>
                <a:lnTo>
                  <a:pt x="93522" y="274116"/>
                </a:lnTo>
                <a:lnTo>
                  <a:pt x="99225" y="281698"/>
                </a:lnTo>
                <a:lnTo>
                  <a:pt x="99225" y="283933"/>
                </a:lnTo>
                <a:lnTo>
                  <a:pt x="89787" y="294680"/>
                </a:lnTo>
                <a:lnTo>
                  <a:pt x="67443" y="297643"/>
                </a:lnTo>
                <a:lnTo>
                  <a:pt x="115171" y="297643"/>
                </a:lnTo>
                <a:lnTo>
                  <a:pt x="119062" y="283933"/>
                </a:lnTo>
                <a:lnTo>
                  <a:pt x="115962" y="271979"/>
                </a:lnTo>
                <a:lnTo>
                  <a:pt x="109143" y="261886"/>
                </a:lnTo>
                <a:lnTo>
                  <a:pt x="102324" y="251365"/>
                </a:lnTo>
                <a:lnTo>
                  <a:pt x="99225" y="238125"/>
                </a:lnTo>
                <a:lnTo>
                  <a:pt x="101644" y="228631"/>
                </a:lnTo>
                <a:lnTo>
                  <a:pt x="108105" y="222518"/>
                </a:lnTo>
                <a:lnTo>
                  <a:pt x="117409" y="219245"/>
                </a:lnTo>
                <a:lnTo>
                  <a:pt x="128358" y="218274"/>
                </a:lnTo>
                <a:lnTo>
                  <a:pt x="171786" y="218274"/>
                </a:lnTo>
                <a:lnTo>
                  <a:pt x="164571" y="209518"/>
                </a:lnTo>
                <a:lnTo>
                  <a:pt x="148687" y="201352"/>
                </a:lnTo>
                <a:lnTo>
                  <a:pt x="128358" y="198437"/>
                </a:lnTo>
                <a:close/>
              </a:path>
              <a:path w="357505" h="317500">
                <a:moveTo>
                  <a:pt x="264553" y="218274"/>
                </a:moveTo>
                <a:lnTo>
                  <a:pt x="245333" y="225083"/>
                </a:lnTo>
                <a:lnTo>
                  <a:pt x="235919" y="242519"/>
                </a:lnTo>
                <a:lnTo>
                  <a:pt x="233962" y="266098"/>
                </a:lnTo>
                <a:lnTo>
                  <a:pt x="237108" y="291338"/>
                </a:lnTo>
                <a:lnTo>
                  <a:pt x="217039" y="293672"/>
                </a:lnTo>
                <a:lnTo>
                  <a:pt x="194068" y="296005"/>
                </a:lnTo>
                <a:lnTo>
                  <a:pt x="173251" y="296099"/>
                </a:lnTo>
                <a:lnTo>
                  <a:pt x="258785" y="296099"/>
                </a:lnTo>
                <a:lnTo>
                  <a:pt x="255454" y="280850"/>
                </a:lnTo>
                <a:lnTo>
                  <a:pt x="253397" y="258225"/>
                </a:lnTo>
                <a:lnTo>
                  <a:pt x="257733" y="241096"/>
                </a:lnTo>
                <a:lnTo>
                  <a:pt x="267238" y="238151"/>
                </a:lnTo>
                <a:lnTo>
                  <a:pt x="310842" y="238151"/>
                </a:lnTo>
                <a:lnTo>
                  <a:pt x="302854" y="236009"/>
                </a:lnTo>
                <a:lnTo>
                  <a:pt x="292188" y="228784"/>
                </a:lnTo>
                <a:lnTo>
                  <a:pt x="280341" y="221559"/>
                </a:lnTo>
                <a:lnTo>
                  <a:pt x="264553" y="218274"/>
                </a:lnTo>
                <a:close/>
              </a:path>
              <a:path w="357505" h="317500">
                <a:moveTo>
                  <a:pt x="310842" y="238151"/>
                </a:moveTo>
                <a:lnTo>
                  <a:pt x="267238" y="238151"/>
                </a:lnTo>
                <a:lnTo>
                  <a:pt x="280087" y="244995"/>
                </a:lnTo>
                <a:lnTo>
                  <a:pt x="296101" y="254402"/>
                </a:lnTo>
                <a:lnTo>
                  <a:pt x="315099" y="259143"/>
                </a:lnTo>
                <a:lnTo>
                  <a:pt x="332691" y="254837"/>
                </a:lnTo>
                <a:lnTo>
                  <a:pt x="345935" y="243427"/>
                </a:lnTo>
                <a:lnTo>
                  <a:pt x="348059" y="239293"/>
                </a:lnTo>
                <a:lnTo>
                  <a:pt x="315099" y="239293"/>
                </a:lnTo>
                <a:lnTo>
                  <a:pt x="310842" y="238151"/>
                </a:lnTo>
                <a:close/>
              </a:path>
              <a:path w="357505" h="317500">
                <a:moveTo>
                  <a:pt x="348401" y="178587"/>
                </a:moveTo>
                <a:lnTo>
                  <a:pt x="314147" y="178587"/>
                </a:lnTo>
                <a:lnTo>
                  <a:pt x="324303" y="181084"/>
                </a:lnTo>
                <a:lnTo>
                  <a:pt x="331554" y="187728"/>
                </a:lnTo>
                <a:lnTo>
                  <a:pt x="335901" y="197243"/>
                </a:lnTo>
                <a:lnTo>
                  <a:pt x="337350" y="208356"/>
                </a:lnTo>
                <a:lnTo>
                  <a:pt x="335173" y="222196"/>
                </a:lnTo>
                <a:lnTo>
                  <a:pt x="329691" y="231830"/>
                </a:lnTo>
                <a:lnTo>
                  <a:pt x="322476" y="237461"/>
                </a:lnTo>
                <a:lnTo>
                  <a:pt x="315099" y="239293"/>
                </a:lnTo>
                <a:lnTo>
                  <a:pt x="348059" y="239293"/>
                </a:lnTo>
                <a:lnTo>
                  <a:pt x="354283" y="227178"/>
                </a:lnTo>
                <a:lnTo>
                  <a:pt x="357187" y="208356"/>
                </a:lnTo>
                <a:lnTo>
                  <a:pt x="354228" y="189402"/>
                </a:lnTo>
                <a:lnTo>
                  <a:pt x="348401" y="178587"/>
                </a:lnTo>
                <a:close/>
              </a:path>
              <a:path w="357505" h="317500">
                <a:moveTo>
                  <a:pt x="257566" y="118440"/>
                </a:moveTo>
                <a:lnTo>
                  <a:pt x="237032" y="118440"/>
                </a:lnTo>
                <a:lnTo>
                  <a:pt x="234648" y="145143"/>
                </a:lnTo>
                <a:lnTo>
                  <a:pt x="236859" y="171064"/>
                </a:lnTo>
                <a:lnTo>
                  <a:pt x="246421" y="190672"/>
                </a:lnTo>
                <a:lnTo>
                  <a:pt x="266090" y="198437"/>
                </a:lnTo>
                <a:lnTo>
                  <a:pt x="278273" y="195335"/>
                </a:lnTo>
                <a:lnTo>
                  <a:pt x="289028" y="188512"/>
                </a:lnTo>
                <a:lnTo>
                  <a:pt x="300328" y="181688"/>
                </a:lnTo>
                <a:lnTo>
                  <a:pt x="314147" y="178587"/>
                </a:lnTo>
                <a:lnTo>
                  <a:pt x="348401" y="178587"/>
                </a:lnTo>
                <a:lnTo>
                  <a:pt x="348146" y="178113"/>
                </a:lnTo>
                <a:lnTo>
                  <a:pt x="267918" y="178113"/>
                </a:lnTo>
                <a:lnTo>
                  <a:pt x="260032" y="175806"/>
                </a:lnTo>
                <a:lnTo>
                  <a:pt x="254622" y="158613"/>
                </a:lnTo>
                <a:lnTo>
                  <a:pt x="255149" y="134808"/>
                </a:lnTo>
                <a:lnTo>
                  <a:pt x="257566" y="118440"/>
                </a:lnTo>
                <a:close/>
              </a:path>
              <a:path w="357505" h="317500">
                <a:moveTo>
                  <a:pt x="314147" y="158750"/>
                </a:moveTo>
                <a:lnTo>
                  <a:pt x="293338" y="163072"/>
                </a:lnTo>
                <a:lnTo>
                  <a:pt x="278474" y="171697"/>
                </a:lnTo>
                <a:lnTo>
                  <a:pt x="267918" y="178113"/>
                </a:lnTo>
                <a:lnTo>
                  <a:pt x="348146" y="178113"/>
                </a:lnTo>
                <a:lnTo>
                  <a:pt x="345711" y="173594"/>
                </a:lnTo>
                <a:lnTo>
                  <a:pt x="332171" y="162766"/>
                </a:lnTo>
                <a:lnTo>
                  <a:pt x="314147" y="158750"/>
                </a:lnTo>
                <a:close/>
              </a:path>
              <a:path w="357505" h="317500">
                <a:moveTo>
                  <a:pt x="92666" y="119049"/>
                </a:moveTo>
                <a:lnTo>
                  <a:pt x="19850" y="119049"/>
                </a:lnTo>
                <a:lnTo>
                  <a:pt x="51902" y="123228"/>
                </a:lnTo>
                <a:lnTo>
                  <a:pt x="84167" y="122369"/>
                </a:lnTo>
                <a:lnTo>
                  <a:pt x="92666" y="119049"/>
                </a:lnTo>
                <a:close/>
              </a:path>
              <a:path w="357505" h="317500">
                <a:moveTo>
                  <a:pt x="172834" y="19837"/>
                </a:moveTo>
                <a:lnTo>
                  <a:pt x="133235" y="19837"/>
                </a:lnTo>
                <a:lnTo>
                  <a:pt x="142682" y="20986"/>
                </a:lnTo>
                <a:lnTo>
                  <a:pt x="151355" y="24726"/>
                </a:lnTo>
                <a:lnTo>
                  <a:pt x="157699" y="31495"/>
                </a:lnTo>
                <a:lnTo>
                  <a:pt x="160159" y="41732"/>
                </a:lnTo>
                <a:lnTo>
                  <a:pt x="156839" y="53766"/>
                </a:lnTo>
                <a:lnTo>
                  <a:pt x="149536" y="64301"/>
                </a:lnTo>
                <a:lnTo>
                  <a:pt x="142232" y="76048"/>
                </a:lnTo>
                <a:lnTo>
                  <a:pt x="138912" y="91719"/>
                </a:lnTo>
                <a:lnTo>
                  <a:pt x="149239" y="111709"/>
                </a:lnTo>
                <a:lnTo>
                  <a:pt x="174628" y="120353"/>
                </a:lnTo>
                <a:lnTo>
                  <a:pt x="206688" y="121360"/>
                </a:lnTo>
                <a:lnTo>
                  <a:pt x="237032" y="118440"/>
                </a:lnTo>
                <a:lnTo>
                  <a:pt x="257566" y="118440"/>
                </a:lnTo>
                <a:lnTo>
                  <a:pt x="258657" y="111049"/>
                </a:lnTo>
                <a:lnTo>
                  <a:pt x="260643" y="101465"/>
                </a:lnTo>
                <a:lnTo>
                  <a:pt x="180434" y="101465"/>
                </a:lnTo>
                <a:lnTo>
                  <a:pt x="160591" y="95338"/>
                </a:lnTo>
                <a:lnTo>
                  <a:pt x="159280" y="87096"/>
                </a:lnTo>
                <a:lnTo>
                  <a:pt x="166438" y="75312"/>
                </a:lnTo>
                <a:lnTo>
                  <a:pt x="175527" y="60139"/>
                </a:lnTo>
                <a:lnTo>
                  <a:pt x="180009" y="41732"/>
                </a:lnTo>
                <a:lnTo>
                  <a:pt x="176328" y="24415"/>
                </a:lnTo>
                <a:lnTo>
                  <a:pt x="172834" y="19837"/>
                </a:lnTo>
                <a:close/>
              </a:path>
              <a:path w="357505" h="317500">
                <a:moveTo>
                  <a:pt x="133235" y="0"/>
                </a:moveTo>
                <a:lnTo>
                  <a:pt x="113624" y="2899"/>
                </a:lnTo>
                <a:lnTo>
                  <a:pt x="96816" y="11288"/>
                </a:lnTo>
                <a:lnTo>
                  <a:pt x="85068" y="24726"/>
                </a:lnTo>
                <a:lnTo>
                  <a:pt x="80657" y="42684"/>
                </a:lnTo>
                <a:lnTo>
                  <a:pt x="84895" y="63652"/>
                </a:lnTo>
                <a:lnTo>
                  <a:pt x="93217" y="78527"/>
                </a:lnTo>
                <a:lnTo>
                  <a:pt x="99034" y="89215"/>
                </a:lnTo>
                <a:lnTo>
                  <a:pt x="95757" y="97624"/>
                </a:lnTo>
                <a:lnTo>
                  <a:pt x="76441" y="103709"/>
                </a:lnTo>
                <a:lnTo>
                  <a:pt x="113052" y="103709"/>
                </a:lnTo>
                <a:lnTo>
                  <a:pt x="119062" y="90208"/>
                </a:lnTo>
                <a:lnTo>
                  <a:pt x="116161" y="78242"/>
                </a:lnTo>
                <a:lnTo>
                  <a:pt x="109778" y="67627"/>
                </a:lnTo>
                <a:lnTo>
                  <a:pt x="103396" y="56421"/>
                </a:lnTo>
                <a:lnTo>
                  <a:pt x="121690" y="21255"/>
                </a:lnTo>
                <a:lnTo>
                  <a:pt x="133235" y="19837"/>
                </a:lnTo>
                <a:lnTo>
                  <a:pt x="172834" y="19837"/>
                </a:lnTo>
                <a:lnTo>
                  <a:pt x="166295" y="11269"/>
                </a:lnTo>
                <a:lnTo>
                  <a:pt x="151425" y="2921"/>
                </a:lnTo>
                <a:lnTo>
                  <a:pt x="133235" y="0"/>
                </a:lnTo>
                <a:close/>
              </a:path>
              <a:path w="357505" h="317500">
                <a:moveTo>
                  <a:pt x="262191" y="93992"/>
                </a:moveTo>
                <a:lnTo>
                  <a:pt x="239676" y="97796"/>
                </a:lnTo>
                <a:lnTo>
                  <a:pt x="209610" y="101285"/>
                </a:lnTo>
                <a:lnTo>
                  <a:pt x="180434" y="101465"/>
                </a:lnTo>
                <a:lnTo>
                  <a:pt x="260643" y="101465"/>
                </a:lnTo>
                <a:lnTo>
                  <a:pt x="262191" y="93992"/>
                </a:lnTo>
                <a:close/>
              </a:path>
            </a:pathLst>
          </a:custGeom>
          <a:solidFill>
            <a:srgbClr val="007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6398" y="4430648"/>
            <a:ext cx="396875" cy="278130"/>
          </a:xfrm>
          <a:custGeom>
            <a:avLst/>
            <a:gdLst/>
            <a:ahLst/>
            <a:cxnLst/>
            <a:rect l="l" t="t" r="r" b="b"/>
            <a:pathLst>
              <a:path w="396875" h="278129">
                <a:moveTo>
                  <a:pt x="337337" y="19850"/>
                </a:moveTo>
                <a:lnTo>
                  <a:pt x="318024" y="23747"/>
                </a:lnTo>
                <a:lnTo>
                  <a:pt x="302256" y="34375"/>
                </a:lnTo>
                <a:lnTo>
                  <a:pt x="291628" y="50143"/>
                </a:lnTo>
                <a:lnTo>
                  <a:pt x="287731" y="69456"/>
                </a:lnTo>
                <a:lnTo>
                  <a:pt x="291628" y="88769"/>
                </a:lnTo>
                <a:lnTo>
                  <a:pt x="302256" y="104536"/>
                </a:lnTo>
                <a:lnTo>
                  <a:pt x="318024" y="115165"/>
                </a:lnTo>
                <a:lnTo>
                  <a:pt x="337337" y="119062"/>
                </a:lnTo>
                <a:lnTo>
                  <a:pt x="356650" y="115165"/>
                </a:lnTo>
                <a:lnTo>
                  <a:pt x="372417" y="104536"/>
                </a:lnTo>
                <a:lnTo>
                  <a:pt x="375998" y="99225"/>
                </a:lnTo>
                <a:lnTo>
                  <a:pt x="337337" y="99225"/>
                </a:lnTo>
                <a:lnTo>
                  <a:pt x="325753" y="96884"/>
                </a:lnTo>
                <a:lnTo>
                  <a:pt x="316290" y="90503"/>
                </a:lnTo>
                <a:lnTo>
                  <a:pt x="309908" y="81040"/>
                </a:lnTo>
                <a:lnTo>
                  <a:pt x="307568" y="69456"/>
                </a:lnTo>
                <a:lnTo>
                  <a:pt x="309908" y="57871"/>
                </a:lnTo>
                <a:lnTo>
                  <a:pt x="316290" y="48409"/>
                </a:lnTo>
                <a:lnTo>
                  <a:pt x="325753" y="42027"/>
                </a:lnTo>
                <a:lnTo>
                  <a:pt x="337337" y="39687"/>
                </a:lnTo>
                <a:lnTo>
                  <a:pt x="375998" y="39687"/>
                </a:lnTo>
                <a:lnTo>
                  <a:pt x="372417" y="34375"/>
                </a:lnTo>
                <a:lnTo>
                  <a:pt x="356650" y="23747"/>
                </a:lnTo>
                <a:lnTo>
                  <a:pt x="337337" y="19850"/>
                </a:lnTo>
                <a:close/>
              </a:path>
              <a:path w="396875" h="278129">
                <a:moveTo>
                  <a:pt x="375998" y="39687"/>
                </a:moveTo>
                <a:lnTo>
                  <a:pt x="337337" y="39687"/>
                </a:lnTo>
                <a:lnTo>
                  <a:pt x="348921" y="42027"/>
                </a:lnTo>
                <a:lnTo>
                  <a:pt x="358384" y="48409"/>
                </a:lnTo>
                <a:lnTo>
                  <a:pt x="364765" y="57871"/>
                </a:lnTo>
                <a:lnTo>
                  <a:pt x="367106" y="69456"/>
                </a:lnTo>
                <a:lnTo>
                  <a:pt x="364765" y="81040"/>
                </a:lnTo>
                <a:lnTo>
                  <a:pt x="358384" y="90503"/>
                </a:lnTo>
                <a:lnTo>
                  <a:pt x="348921" y="96884"/>
                </a:lnTo>
                <a:lnTo>
                  <a:pt x="337337" y="99225"/>
                </a:lnTo>
                <a:lnTo>
                  <a:pt x="375998" y="99225"/>
                </a:lnTo>
                <a:lnTo>
                  <a:pt x="383046" y="88769"/>
                </a:lnTo>
                <a:lnTo>
                  <a:pt x="386943" y="69456"/>
                </a:lnTo>
                <a:lnTo>
                  <a:pt x="383046" y="50143"/>
                </a:lnTo>
                <a:lnTo>
                  <a:pt x="375998" y="39687"/>
                </a:lnTo>
                <a:close/>
              </a:path>
              <a:path w="396875" h="278129">
                <a:moveTo>
                  <a:pt x="198424" y="0"/>
                </a:moveTo>
                <a:lnTo>
                  <a:pt x="171382" y="5453"/>
                </a:lnTo>
                <a:lnTo>
                  <a:pt x="149310" y="20331"/>
                </a:lnTo>
                <a:lnTo>
                  <a:pt x="134434" y="42407"/>
                </a:lnTo>
                <a:lnTo>
                  <a:pt x="128981" y="69456"/>
                </a:lnTo>
                <a:lnTo>
                  <a:pt x="134434" y="96498"/>
                </a:lnTo>
                <a:lnTo>
                  <a:pt x="149310" y="118570"/>
                </a:lnTo>
                <a:lnTo>
                  <a:pt x="171382" y="133446"/>
                </a:lnTo>
                <a:lnTo>
                  <a:pt x="198424" y="138899"/>
                </a:lnTo>
                <a:lnTo>
                  <a:pt x="225474" y="133446"/>
                </a:lnTo>
                <a:lnTo>
                  <a:pt x="246819" y="119062"/>
                </a:lnTo>
                <a:lnTo>
                  <a:pt x="198424" y="119062"/>
                </a:lnTo>
                <a:lnTo>
                  <a:pt x="179138" y="115156"/>
                </a:lnTo>
                <a:lnTo>
                  <a:pt x="163368" y="104513"/>
                </a:lnTo>
                <a:lnTo>
                  <a:pt x="152724" y="88742"/>
                </a:lnTo>
                <a:lnTo>
                  <a:pt x="148818" y="69456"/>
                </a:lnTo>
                <a:lnTo>
                  <a:pt x="152724" y="50164"/>
                </a:lnTo>
                <a:lnTo>
                  <a:pt x="163368" y="34394"/>
                </a:lnTo>
                <a:lnTo>
                  <a:pt x="179138" y="23754"/>
                </a:lnTo>
                <a:lnTo>
                  <a:pt x="198424" y="19850"/>
                </a:lnTo>
                <a:lnTo>
                  <a:pt x="246836" y="19850"/>
                </a:lnTo>
                <a:lnTo>
                  <a:pt x="225474" y="5453"/>
                </a:lnTo>
                <a:lnTo>
                  <a:pt x="198424" y="0"/>
                </a:lnTo>
                <a:close/>
              </a:path>
              <a:path w="396875" h="278129">
                <a:moveTo>
                  <a:pt x="246836" y="19850"/>
                </a:moveTo>
                <a:lnTo>
                  <a:pt x="198424" y="19850"/>
                </a:lnTo>
                <a:lnTo>
                  <a:pt x="217718" y="23754"/>
                </a:lnTo>
                <a:lnTo>
                  <a:pt x="233492" y="34394"/>
                </a:lnTo>
                <a:lnTo>
                  <a:pt x="244137" y="50164"/>
                </a:lnTo>
                <a:lnTo>
                  <a:pt x="248043" y="69456"/>
                </a:lnTo>
                <a:lnTo>
                  <a:pt x="244137" y="88742"/>
                </a:lnTo>
                <a:lnTo>
                  <a:pt x="233492" y="104513"/>
                </a:lnTo>
                <a:lnTo>
                  <a:pt x="217718" y="115156"/>
                </a:lnTo>
                <a:lnTo>
                  <a:pt x="198424" y="119062"/>
                </a:lnTo>
                <a:lnTo>
                  <a:pt x="246819" y="119062"/>
                </a:lnTo>
                <a:lnTo>
                  <a:pt x="247549" y="118570"/>
                </a:lnTo>
                <a:lnTo>
                  <a:pt x="262427" y="96498"/>
                </a:lnTo>
                <a:lnTo>
                  <a:pt x="267881" y="69456"/>
                </a:lnTo>
                <a:lnTo>
                  <a:pt x="262427" y="42407"/>
                </a:lnTo>
                <a:lnTo>
                  <a:pt x="247549" y="20331"/>
                </a:lnTo>
                <a:lnTo>
                  <a:pt x="246836" y="19850"/>
                </a:lnTo>
                <a:close/>
              </a:path>
              <a:path w="396875" h="278129">
                <a:moveTo>
                  <a:pt x="148755" y="151307"/>
                </a:moveTo>
                <a:lnTo>
                  <a:pt x="102717" y="167815"/>
                </a:lnTo>
                <a:lnTo>
                  <a:pt x="80191" y="209417"/>
                </a:lnTo>
                <a:lnTo>
                  <a:pt x="79374" y="220268"/>
                </a:lnTo>
                <a:lnTo>
                  <a:pt x="79374" y="248043"/>
                </a:lnTo>
                <a:lnTo>
                  <a:pt x="81713" y="259628"/>
                </a:lnTo>
                <a:lnTo>
                  <a:pt x="88090" y="269090"/>
                </a:lnTo>
                <a:lnTo>
                  <a:pt x="97548" y="275472"/>
                </a:lnTo>
                <a:lnTo>
                  <a:pt x="109131" y="277812"/>
                </a:lnTo>
                <a:lnTo>
                  <a:pt x="287731" y="277812"/>
                </a:lnTo>
                <a:lnTo>
                  <a:pt x="299315" y="275472"/>
                </a:lnTo>
                <a:lnTo>
                  <a:pt x="308778" y="269090"/>
                </a:lnTo>
                <a:lnTo>
                  <a:pt x="315159" y="259628"/>
                </a:lnTo>
                <a:lnTo>
                  <a:pt x="315493" y="257975"/>
                </a:lnTo>
                <a:lnTo>
                  <a:pt x="103682" y="257975"/>
                </a:lnTo>
                <a:lnTo>
                  <a:pt x="99212" y="253504"/>
                </a:lnTo>
                <a:lnTo>
                  <a:pt x="99212" y="220268"/>
                </a:lnTo>
                <a:lnTo>
                  <a:pt x="99775" y="212621"/>
                </a:lnTo>
                <a:lnTo>
                  <a:pt x="125182" y="176556"/>
                </a:lnTo>
                <a:lnTo>
                  <a:pt x="148691" y="171157"/>
                </a:lnTo>
                <a:lnTo>
                  <a:pt x="297119" y="171157"/>
                </a:lnTo>
                <a:lnTo>
                  <a:pt x="294145" y="167815"/>
                </a:lnTo>
                <a:lnTo>
                  <a:pt x="280409" y="158750"/>
                </a:lnTo>
                <a:lnTo>
                  <a:pt x="198424" y="158750"/>
                </a:lnTo>
                <a:lnTo>
                  <a:pt x="183530" y="157587"/>
                </a:lnTo>
                <a:lnTo>
                  <a:pt x="172427" y="155028"/>
                </a:lnTo>
                <a:lnTo>
                  <a:pt x="161905" y="152470"/>
                </a:lnTo>
                <a:lnTo>
                  <a:pt x="148755" y="151307"/>
                </a:lnTo>
                <a:close/>
              </a:path>
              <a:path w="396875" h="278129">
                <a:moveTo>
                  <a:pt x="297119" y="171157"/>
                </a:moveTo>
                <a:lnTo>
                  <a:pt x="248107" y="171157"/>
                </a:lnTo>
                <a:lnTo>
                  <a:pt x="260411" y="172547"/>
                </a:lnTo>
                <a:lnTo>
                  <a:pt x="271616" y="176556"/>
                </a:lnTo>
                <a:lnTo>
                  <a:pt x="297023" y="212621"/>
                </a:lnTo>
                <a:lnTo>
                  <a:pt x="297586" y="220268"/>
                </a:lnTo>
                <a:lnTo>
                  <a:pt x="297586" y="248043"/>
                </a:lnTo>
                <a:lnTo>
                  <a:pt x="297649" y="253504"/>
                </a:lnTo>
                <a:lnTo>
                  <a:pt x="293179" y="257975"/>
                </a:lnTo>
                <a:lnTo>
                  <a:pt x="315493" y="257975"/>
                </a:lnTo>
                <a:lnTo>
                  <a:pt x="317499" y="248043"/>
                </a:lnTo>
                <a:lnTo>
                  <a:pt x="317499" y="220268"/>
                </a:lnTo>
                <a:lnTo>
                  <a:pt x="316681" y="209417"/>
                </a:lnTo>
                <a:lnTo>
                  <a:pt x="314302" y="199077"/>
                </a:lnTo>
                <a:lnTo>
                  <a:pt x="310481" y="189363"/>
                </a:lnTo>
                <a:lnTo>
                  <a:pt x="305333" y="180390"/>
                </a:lnTo>
                <a:lnTo>
                  <a:pt x="297119" y="171157"/>
                </a:lnTo>
                <a:close/>
              </a:path>
              <a:path w="396875" h="278129">
                <a:moveTo>
                  <a:pt x="71932" y="138899"/>
                </a:moveTo>
                <a:lnTo>
                  <a:pt x="47116" y="138899"/>
                </a:lnTo>
                <a:lnTo>
                  <a:pt x="28798" y="142805"/>
                </a:lnTo>
                <a:lnTo>
                  <a:pt x="13819" y="153450"/>
                </a:lnTo>
                <a:lnTo>
                  <a:pt x="3709" y="169225"/>
                </a:lnTo>
                <a:lnTo>
                  <a:pt x="0" y="188518"/>
                </a:lnTo>
                <a:lnTo>
                  <a:pt x="0" y="193967"/>
                </a:lnTo>
                <a:lnTo>
                  <a:pt x="4457" y="198437"/>
                </a:lnTo>
                <a:lnTo>
                  <a:pt x="15366" y="198437"/>
                </a:lnTo>
                <a:lnTo>
                  <a:pt x="19837" y="193967"/>
                </a:lnTo>
                <a:lnTo>
                  <a:pt x="19837" y="188518"/>
                </a:lnTo>
                <a:lnTo>
                  <a:pt x="21990" y="176934"/>
                </a:lnTo>
                <a:lnTo>
                  <a:pt x="27852" y="167471"/>
                </a:lnTo>
                <a:lnTo>
                  <a:pt x="36526" y="161090"/>
                </a:lnTo>
                <a:lnTo>
                  <a:pt x="47116" y="158750"/>
                </a:lnTo>
                <a:lnTo>
                  <a:pt x="83464" y="158750"/>
                </a:lnTo>
                <a:lnTo>
                  <a:pt x="86309" y="155524"/>
                </a:lnTo>
                <a:lnTo>
                  <a:pt x="91643" y="150876"/>
                </a:lnTo>
                <a:lnTo>
                  <a:pt x="97408" y="146900"/>
                </a:lnTo>
                <a:lnTo>
                  <a:pt x="91631" y="143534"/>
                </a:lnTo>
                <a:lnTo>
                  <a:pt x="85413" y="141019"/>
                </a:lnTo>
                <a:lnTo>
                  <a:pt x="78824" y="139444"/>
                </a:lnTo>
                <a:lnTo>
                  <a:pt x="71932" y="138899"/>
                </a:lnTo>
                <a:close/>
              </a:path>
              <a:path w="396875" h="278129">
                <a:moveTo>
                  <a:pt x="386439" y="158750"/>
                </a:moveTo>
                <a:lnTo>
                  <a:pt x="349745" y="158750"/>
                </a:lnTo>
                <a:lnTo>
                  <a:pt x="360335" y="161090"/>
                </a:lnTo>
                <a:lnTo>
                  <a:pt x="369009" y="167471"/>
                </a:lnTo>
                <a:lnTo>
                  <a:pt x="374871" y="176934"/>
                </a:lnTo>
                <a:lnTo>
                  <a:pt x="377024" y="188518"/>
                </a:lnTo>
                <a:lnTo>
                  <a:pt x="377024" y="193967"/>
                </a:lnTo>
                <a:lnTo>
                  <a:pt x="381495" y="198437"/>
                </a:lnTo>
                <a:lnTo>
                  <a:pt x="392404" y="198437"/>
                </a:lnTo>
                <a:lnTo>
                  <a:pt x="396862" y="193967"/>
                </a:lnTo>
                <a:lnTo>
                  <a:pt x="396862" y="188518"/>
                </a:lnTo>
                <a:lnTo>
                  <a:pt x="393152" y="169225"/>
                </a:lnTo>
                <a:lnTo>
                  <a:pt x="386439" y="158750"/>
                </a:lnTo>
                <a:close/>
              </a:path>
              <a:path w="396875" h="278129">
                <a:moveTo>
                  <a:pt x="248107" y="171157"/>
                </a:moveTo>
                <a:lnTo>
                  <a:pt x="148691" y="171157"/>
                </a:lnTo>
                <a:lnTo>
                  <a:pt x="159882" y="172318"/>
                </a:lnTo>
                <a:lnTo>
                  <a:pt x="169933" y="174872"/>
                </a:lnTo>
                <a:lnTo>
                  <a:pt x="181797" y="177426"/>
                </a:lnTo>
                <a:lnTo>
                  <a:pt x="198424" y="178587"/>
                </a:lnTo>
                <a:lnTo>
                  <a:pt x="215058" y="177426"/>
                </a:lnTo>
                <a:lnTo>
                  <a:pt x="226918" y="174872"/>
                </a:lnTo>
                <a:lnTo>
                  <a:pt x="236952" y="172318"/>
                </a:lnTo>
                <a:lnTo>
                  <a:pt x="248107" y="171157"/>
                </a:lnTo>
                <a:close/>
              </a:path>
              <a:path w="396875" h="278129">
                <a:moveTo>
                  <a:pt x="83464" y="158750"/>
                </a:moveTo>
                <a:lnTo>
                  <a:pt x="75336" y="158750"/>
                </a:lnTo>
                <a:lnTo>
                  <a:pt x="78625" y="159499"/>
                </a:lnTo>
                <a:lnTo>
                  <a:pt x="81660" y="160794"/>
                </a:lnTo>
                <a:lnTo>
                  <a:pt x="83464" y="158750"/>
                </a:lnTo>
                <a:close/>
              </a:path>
              <a:path w="396875" h="278129">
                <a:moveTo>
                  <a:pt x="349745" y="138899"/>
                </a:moveTo>
                <a:lnTo>
                  <a:pt x="324929" y="138899"/>
                </a:lnTo>
                <a:lnTo>
                  <a:pt x="318002" y="139444"/>
                </a:lnTo>
                <a:lnTo>
                  <a:pt x="311400" y="141019"/>
                </a:lnTo>
                <a:lnTo>
                  <a:pt x="305194" y="143534"/>
                </a:lnTo>
                <a:lnTo>
                  <a:pt x="299453" y="146900"/>
                </a:lnTo>
                <a:lnTo>
                  <a:pt x="305282" y="150876"/>
                </a:lnTo>
                <a:lnTo>
                  <a:pt x="310553" y="155524"/>
                </a:lnTo>
                <a:lnTo>
                  <a:pt x="315201" y="160794"/>
                </a:lnTo>
                <a:lnTo>
                  <a:pt x="318236" y="159499"/>
                </a:lnTo>
                <a:lnTo>
                  <a:pt x="321525" y="158750"/>
                </a:lnTo>
                <a:lnTo>
                  <a:pt x="386439" y="158750"/>
                </a:lnTo>
                <a:lnTo>
                  <a:pt x="383043" y="153450"/>
                </a:lnTo>
                <a:lnTo>
                  <a:pt x="368064" y="142805"/>
                </a:lnTo>
                <a:lnTo>
                  <a:pt x="349745" y="138899"/>
                </a:lnTo>
                <a:close/>
              </a:path>
              <a:path w="396875" h="278129">
                <a:moveTo>
                  <a:pt x="248107" y="151307"/>
                </a:moveTo>
                <a:lnTo>
                  <a:pt x="234956" y="152470"/>
                </a:lnTo>
                <a:lnTo>
                  <a:pt x="224432" y="155028"/>
                </a:lnTo>
                <a:lnTo>
                  <a:pt x="213326" y="157587"/>
                </a:lnTo>
                <a:lnTo>
                  <a:pt x="198424" y="158750"/>
                </a:lnTo>
                <a:lnTo>
                  <a:pt x="280409" y="158750"/>
                </a:lnTo>
                <a:lnTo>
                  <a:pt x="264739" y="153174"/>
                </a:lnTo>
                <a:lnTo>
                  <a:pt x="248107" y="151307"/>
                </a:lnTo>
                <a:close/>
              </a:path>
              <a:path w="396875" h="278129">
                <a:moveTo>
                  <a:pt x="59524" y="19850"/>
                </a:moveTo>
                <a:lnTo>
                  <a:pt x="40211" y="23747"/>
                </a:lnTo>
                <a:lnTo>
                  <a:pt x="24444" y="34375"/>
                </a:lnTo>
                <a:lnTo>
                  <a:pt x="13815" y="50143"/>
                </a:lnTo>
                <a:lnTo>
                  <a:pt x="9918" y="69456"/>
                </a:lnTo>
                <a:lnTo>
                  <a:pt x="13815" y="88769"/>
                </a:lnTo>
                <a:lnTo>
                  <a:pt x="24444" y="104536"/>
                </a:lnTo>
                <a:lnTo>
                  <a:pt x="40211" y="115165"/>
                </a:lnTo>
                <a:lnTo>
                  <a:pt x="59524" y="119062"/>
                </a:lnTo>
                <a:lnTo>
                  <a:pt x="78838" y="115165"/>
                </a:lnTo>
                <a:lnTo>
                  <a:pt x="94605" y="104536"/>
                </a:lnTo>
                <a:lnTo>
                  <a:pt x="98186" y="99225"/>
                </a:lnTo>
                <a:lnTo>
                  <a:pt x="59524" y="99225"/>
                </a:lnTo>
                <a:lnTo>
                  <a:pt x="47940" y="96884"/>
                </a:lnTo>
                <a:lnTo>
                  <a:pt x="38477" y="90503"/>
                </a:lnTo>
                <a:lnTo>
                  <a:pt x="32096" y="81040"/>
                </a:lnTo>
                <a:lnTo>
                  <a:pt x="29756" y="69456"/>
                </a:lnTo>
                <a:lnTo>
                  <a:pt x="32096" y="57871"/>
                </a:lnTo>
                <a:lnTo>
                  <a:pt x="38477" y="48409"/>
                </a:lnTo>
                <a:lnTo>
                  <a:pt x="47940" y="42027"/>
                </a:lnTo>
                <a:lnTo>
                  <a:pt x="59524" y="39687"/>
                </a:lnTo>
                <a:lnTo>
                  <a:pt x="98186" y="39687"/>
                </a:lnTo>
                <a:lnTo>
                  <a:pt x="94605" y="34375"/>
                </a:lnTo>
                <a:lnTo>
                  <a:pt x="78838" y="23747"/>
                </a:lnTo>
                <a:lnTo>
                  <a:pt x="59524" y="19850"/>
                </a:lnTo>
                <a:close/>
              </a:path>
              <a:path w="396875" h="278129">
                <a:moveTo>
                  <a:pt x="98186" y="39687"/>
                </a:moveTo>
                <a:lnTo>
                  <a:pt x="59524" y="39687"/>
                </a:lnTo>
                <a:lnTo>
                  <a:pt x="71109" y="42027"/>
                </a:lnTo>
                <a:lnTo>
                  <a:pt x="80571" y="48409"/>
                </a:lnTo>
                <a:lnTo>
                  <a:pt x="86953" y="57871"/>
                </a:lnTo>
                <a:lnTo>
                  <a:pt x="89293" y="69456"/>
                </a:lnTo>
                <a:lnTo>
                  <a:pt x="86953" y="81040"/>
                </a:lnTo>
                <a:lnTo>
                  <a:pt x="80571" y="90503"/>
                </a:lnTo>
                <a:lnTo>
                  <a:pt x="71109" y="96884"/>
                </a:lnTo>
                <a:lnTo>
                  <a:pt x="59524" y="99225"/>
                </a:lnTo>
                <a:lnTo>
                  <a:pt x="98186" y="99225"/>
                </a:lnTo>
                <a:lnTo>
                  <a:pt x="105234" y="88769"/>
                </a:lnTo>
                <a:lnTo>
                  <a:pt x="109131" y="69456"/>
                </a:lnTo>
                <a:lnTo>
                  <a:pt x="105234" y="50143"/>
                </a:lnTo>
                <a:lnTo>
                  <a:pt x="98186" y="39687"/>
                </a:lnTo>
                <a:close/>
              </a:path>
            </a:pathLst>
          </a:custGeom>
          <a:solidFill>
            <a:srgbClr val="007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6082" y="5182599"/>
            <a:ext cx="317500" cy="238125"/>
          </a:xfrm>
          <a:custGeom>
            <a:avLst/>
            <a:gdLst/>
            <a:ahLst/>
            <a:cxnLst/>
            <a:rect l="l" t="t" r="r" b="b"/>
            <a:pathLst>
              <a:path w="317500" h="238125">
                <a:moveTo>
                  <a:pt x="17627" y="0"/>
                </a:moveTo>
                <a:lnTo>
                  <a:pt x="2222" y="0"/>
                </a:lnTo>
                <a:lnTo>
                  <a:pt x="0" y="2222"/>
                </a:lnTo>
                <a:lnTo>
                  <a:pt x="0" y="233692"/>
                </a:lnTo>
                <a:lnTo>
                  <a:pt x="4432" y="238124"/>
                </a:lnTo>
                <a:lnTo>
                  <a:pt x="315277" y="238124"/>
                </a:lnTo>
                <a:lnTo>
                  <a:pt x="317500" y="235915"/>
                </a:lnTo>
                <a:lnTo>
                  <a:pt x="317500" y="220510"/>
                </a:lnTo>
                <a:lnTo>
                  <a:pt x="315277" y="218287"/>
                </a:lnTo>
                <a:lnTo>
                  <a:pt x="19837" y="218287"/>
                </a:lnTo>
                <a:lnTo>
                  <a:pt x="19837" y="2222"/>
                </a:lnTo>
                <a:lnTo>
                  <a:pt x="17627" y="0"/>
                </a:lnTo>
                <a:close/>
              </a:path>
              <a:path w="317500" h="238125">
                <a:moveTo>
                  <a:pt x="96989" y="119075"/>
                </a:moveTo>
                <a:lnTo>
                  <a:pt x="81610" y="119075"/>
                </a:lnTo>
                <a:lnTo>
                  <a:pt x="79375" y="121297"/>
                </a:lnTo>
                <a:lnTo>
                  <a:pt x="79375" y="176364"/>
                </a:lnTo>
                <a:lnTo>
                  <a:pt x="81610" y="178600"/>
                </a:lnTo>
                <a:lnTo>
                  <a:pt x="96989" y="178600"/>
                </a:lnTo>
                <a:lnTo>
                  <a:pt x="99212" y="176364"/>
                </a:lnTo>
                <a:lnTo>
                  <a:pt x="99212" y="121297"/>
                </a:lnTo>
                <a:lnTo>
                  <a:pt x="96989" y="119075"/>
                </a:lnTo>
                <a:close/>
              </a:path>
              <a:path w="317500" h="238125">
                <a:moveTo>
                  <a:pt x="156514" y="39687"/>
                </a:moveTo>
                <a:lnTo>
                  <a:pt x="141135" y="39687"/>
                </a:lnTo>
                <a:lnTo>
                  <a:pt x="138899" y="41922"/>
                </a:lnTo>
                <a:lnTo>
                  <a:pt x="138899" y="176364"/>
                </a:lnTo>
                <a:lnTo>
                  <a:pt x="141135" y="178600"/>
                </a:lnTo>
                <a:lnTo>
                  <a:pt x="156514" y="178600"/>
                </a:lnTo>
                <a:lnTo>
                  <a:pt x="158750" y="176364"/>
                </a:lnTo>
                <a:lnTo>
                  <a:pt x="158750" y="41922"/>
                </a:lnTo>
                <a:lnTo>
                  <a:pt x="156514" y="39687"/>
                </a:lnTo>
                <a:close/>
              </a:path>
              <a:path w="317500" h="238125">
                <a:moveTo>
                  <a:pt x="216052" y="79387"/>
                </a:moveTo>
                <a:lnTo>
                  <a:pt x="200672" y="79387"/>
                </a:lnTo>
                <a:lnTo>
                  <a:pt x="198437" y="81610"/>
                </a:lnTo>
                <a:lnTo>
                  <a:pt x="198437" y="176364"/>
                </a:lnTo>
                <a:lnTo>
                  <a:pt x="200672" y="178600"/>
                </a:lnTo>
                <a:lnTo>
                  <a:pt x="216052" y="178600"/>
                </a:lnTo>
                <a:lnTo>
                  <a:pt x="218274" y="176364"/>
                </a:lnTo>
                <a:lnTo>
                  <a:pt x="218274" y="81610"/>
                </a:lnTo>
                <a:lnTo>
                  <a:pt x="216052" y="79387"/>
                </a:lnTo>
                <a:close/>
              </a:path>
              <a:path w="317500" h="238125">
                <a:moveTo>
                  <a:pt x="275577" y="19850"/>
                </a:moveTo>
                <a:lnTo>
                  <a:pt x="260197" y="19850"/>
                </a:lnTo>
                <a:lnTo>
                  <a:pt x="257962" y="22085"/>
                </a:lnTo>
                <a:lnTo>
                  <a:pt x="257962" y="176364"/>
                </a:lnTo>
                <a:lnTo>
                  <a:pt x="260197" y="178600"/>
                </a:lnTo>
                <a:lnTo>
                  <a:pt x="275577" y="178600"/>
                </a:lnTo>
                <a:lnTo>
                  <a:pt x="277812" y="176364"/>
                </a:lnTo>
                <a:lnTo>
                  <a:pt x="277812" y="22085"/>
                </a:lnTo>
                <a:lnTo>
                  <a:pt x="275577" y="19850"/>
                </a:lnTo>
                <a:close/>
              </a:path>
            </a:pathLst>
          </a:custGeom>
          <a:solidFill>
            <a:srgbClr val="007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5764" y="5904800"/>
            <a:ext cx="238125" cy="317500"/>
          </a:xfrm>
          <a:custGeom>
            <a:avLst/>
            <a:gdLst/>
            <a:ahLst/>
            <a:cxnLst/>
            <a:rect l="l" t="t" r="r" b="b"/>
            <a:pathLst>
              <a:path w="238125" h="317500">
                <a:moveTo>
                  <a:pt x="164223" y="0"/>
                </a:moveTo>
                <a:lnTo>
                  <a:pt x="29768" y="0"/>
                </a:lnTo>
                <a:lnTo>
                  <a:pt x="18184" y="2375"/>
                </a:lnTo>
                <a:lnTo>
                  <a:pt x="8721" y="8770"/>
                </a:lnTo>
                <a:lnTo>
                  <a:pt x="2340" y="18236"/>
                </a:lnTo>
                <a:lnTo>
                  <a:pt x="0" y="29819"/>
                </a:lnTo>
                <a:lnTo>
                  <a:pt x="0" y="287731"/>
                </a:lnTo>
                <a:lnTo>
                  <a:pt x="2340" y="299315"/>
                </a:lnTo>
                <a:lnTo>
                  <a:pt x="8721" y="308778"/>
                </a:lnTo>
                <a:lnTo>
                  <a:pt x="18184" y="315159"/>
                </a:lnTo>
                <a:lnTo>
                  <a:pt x="29768" y="317500"/>
                </a:lnTo>
                <a:lnTo>
                  <a:pt x="208368" y="317500"/>
                </a:lnTo>
                <a:lnTo>
                  <a:pt x="219945" y="315159"/>
                </a:lnTo>
                <a:lnTo>
                  <a:pt x="229404" y="308778"/>
                </a:lnTo>
                <a:lnTo>
                  <a:pt x="235784" y="299315"/>
                </a:lnTo>
                <a:lnTo>
                  <a:pt x="236118" y="297662"/>
                </a:lnTo>
                <a:lnTo>
                  <a:pt x="24307" y="297662"/>
                </a:lnTo>
                <a:lnTo>
                  <a:pt x="19837" y="293192"/>
                </a:lnTo>
                <a:lnTo>
                  <a:pt x="19837" y="24358"/>
                </a:lnTo>
                <a:lnTo>
                  <a:pt x="24307" y="19837"/>
                </a:lnTo>
                <a:lnTo>
                  <a:pt x="188468" y="19837"/>
                </a:lnTo>
                <a:lnTo>
                  <a:pt x="171792" y="3162"/>
                </a:lnTo>
                <a:lnTo>
                  <a:pt x="164223" y="0"/>
                </a:lnTo>
                <a:close/>
              </a:path>
              <a:path w="238125" h="317500">
                <a:moveTo>
                  <a:pt x="188468" y="19837"/>
                </a:moveTo>
                <a:lnTo>
                  <a:pt x="138925" y="19837"/>
                </a:lnTo>
                <a:lnTo>
                  <a:pt x="138925" y="92621"/>
                </a:lnTo>
                <a:lnTo>
                  <a:pt x="145567" y="99212"/>
                </a:lnTo>
                <a:lnTo>
                  <a:pt x="218287" y="99212"/>
                </a:lnTo>
                <a:lnTo>
                  <a:pt x="218287" y="293192"/>
                </a:lnTo>
                <a:lnTo>
                  <a:pt x="213829" y="297662"/>
                </a:lnTo>
                <a:lnTo>
                  <a:pt x="236118" y="297662"/>
                </a:lnTo>
                <a:lnTo>
                  <a:pt x="238125" y="287731"/>
                </a:lnTo>
                <a:lnTo>
                  <a:pt x="238125" y="79413"/>
                </a:lnTo>
                <a:lnTo>
                  <a:pt x="158775" y="79413"/>
                </a:lnTo>
                <a:lnTo>
                  <a:pt x="158775" y="20205"/>
                </a:lnTo>
                <a:lnTo>
                  <a:pt x="188836" y="20205"/>
                </a:lnTo>
                <a:lnTo>
                  <a:pt x="188468" y="19837"/>
                </a:lnTo>
                <a:close/>
              </a:path>
              <a:path w="238125" h="317500">
                <a:moveTo>
                  <a:pt x="100901" y="234556"/>
                </a:moveTo>
                <a:lnTo>
                  <a:pt x="98336" y="234632"/>
                </a:lnTo>
                <a:lnTo>
                  <a:pt x="87147" y="245313"/>
                </a:lnTo>
                <a:lnTo>
                  <a:pt x="87274" y="248932"/>
                </a:lnTo>
                <a:lnTo>
                  <a:pt x="95338" y="254977"/>
                </a:lnTo>
                <a:lnTo>
                  <a:pt x="102146" y="257429"/>
                </a:lnTo>
                <a:lnTo>
                  <a:pt x="109143" y="257784"/>
                </a:lnTo>
                <a:lnTo>
                  <a:pt x="109143" y="275590"/>
                </a:lnTo>
                <a:lnTo>
                  <a:pt x="111366" y="277812"/>
                </a:lnTo>
                <a:lnTo>
                  <a:pt x="126771" y="277812"/>
                </a:lnTo>
                <a:lnTo>
                  <a:pt x="128981" y="275590"/>
                </a:lnTo>
                <a:lnTo>
                  <a:pt x="128981" y="257886"/>
                </a:lnTo>
                <a:lnTo>
                  <a:pt x="139299" y="255497"/>
                </a:lnTo>
                <a:lnTo>
                  <a:pt x="147710" y="249474"/>
                </a:lnTo>
                <a:lnTo>
                  <a:pt x="153373" y="240671"/>
                </a:lnTo>
                <a:lnTo>
                  <a:pt x="153866" y="238125"/>
                </a:lnTo>
                <a:lnTo>
                  <a:pt x="108026" y="238125"/>
                </a:lnTo>
                <a:lnTo>
                  <a:pt x="105295" y="237324"/>
                </a:lnTo>
                <a:lnTo>
                  <a:pt x="100901" y="234556"/>
                </a:lnTo>
                <a:close/>
              </a:path>
              <a:path w="238125" h="317500">
                <a:moveTo>
                  <a:pt x="126758" y="138899"/>
                </a:moveTo>
                <a:lnTo>
                  <a:pt x="111353" y="138899"/>
                </a:lnTo>
                <a:lnTo>
                  <a:pt x="109143" y="141122"/>
                </a:lnTo>
                <a:lnTo>
                  <a:pt x="109143" y="158826"/>
                </a:lnTo>
                <a:lnTo>
                  <a:pt x="98825" y="161214"/>
                </a:lnTo>
                <a:lnTo>
                  <a:pt x="90414" y="167238"/>
                </a:lnTo>
                <a:lnTo>
                  <a:pt x="84751" y="176040"/>
                </a:lnTo>
                <a:lnTo>
                  <a:pt x="82677" y="186766"/>
                </a:lnTo>
                <a:lnTo>
                  <a:pt x="84115" y="195707"/>
                </a:lnTo>
                <a:lnTo>
                  <a:pt x="88144" y="203565"/>
                </a:lnTo>
                <a:lnTo>
                  <a:pt x="94335" y="209751"/>
                </a:lnTo>
                <a:lnTo>
                  <a:pt x="102260" y="213677"/>
                </a:lnTo>
                <a:lnTo>
                  <a:pt x="133362" y="223012"/>
                </a:lnTo>
                <a:lnTo>
                  <a:pt x="135597" y="226250"/>
                </a:lnTo>
                <a:lnTo>
                  <a:pt x="135507" y="234556"/>
                </a:lnTo>
                <a:lnTo>
                  <a:pt x="132321" y="238125"/>
                </a:lnTo>
                <a:lnTo>
                  <a:pt x="153866" y="238125"/>
                </a:lnTo>
                <a:lnTo>
                  <a:pt x="155448" y="229946"/>
                </a:lnTo>
                <a:lnTo>
                  <a:pt x="154009" y="221003"/>
                </a:lnTo>
                <a:lnTo>
                  <a:pt x="149980" y="213142"/>
                </a:lnTo>
                <a:lnTo>
                  <a:pt x="143789" y="206955"/>
                </a:lnTo>
                <a:lnTo>
                  <a:pt x="135864" y="203034"/>
                </a:lnTo>
                <a:lnTo>
                  <a:pt x="104762" y="193700"/>
                </a:lnTo>
                <a:lnTo>
                  <a:pt x="102527" y="190461"/>
                </a:lnTo>
                <a:lnTo>
                  <a:pt x="102617" y="182156"/>
                </a:lnTo>
                <a:lnTo>
                  <a:pt x="105803" y="178587"/>
                </a:lnTo>
                <a:lnTo>
                  <a:pt x="143447" y="178587"/>
                </a:lnTo>
                <a:lnTo>
                  <a:pt x="150977" y="171399"/>
                </a:lnTo>
                <a:lnTo>
                  <a:pt x="150850" y="167779"/>
                </a:lnTo>
                <a:lnTo>
                  <a:pt x="142786" y="161734"/>
                </a:lnTo>
                <a:lnTo>
                  <a:pt x="135978" y="159283"/>
                </a:lnTo>
                <a:lnTo>
                  <a:pt x="128981" y="158927"/>
                </a:lnTo>
                <a:lnTo>
                  <a:pt x="128981" y="141122"/>
                </a:lnTo>
                <a:lnTo>
                  <a:pt x="126758" y="138899"/>
                </a:lnTo>
                <a:close/>
              </a:path>
              <a:path w="238125" h="317500">
                <a:moveTo>
                  <a:pt x="143447" y="178587"/>
                </a:moveTo>
                <a:lnTo>
                  <a:pt x="130098" y="178587"/>
                </a:lnTo>
                <a:lnTo>
                  <a:pt x="132829" y="179387"/>
                </a:lnTo>
                <a:lnTo>
                  <a:pt x="137223" y="182156"/>
                </a:lnTo>
                <a:lnTo>
                  <a:pt x="139788" y="182079"/>
                </a:lnTo>
                <a:lnTo>
                  <a:pt x="143447" y="178587"/>
                </a:lnTo>
                <a:close/>
              </a:path>
              <a:path w="238125" h="317500">
                <a:moveTo>
                  <a:pt x="116840" y="79375"/>
                </a:moveTo>
                <a:lnTo>
                  <a:pt x="41910" y="79375"/>
                </a:lnTo>
                <a:lnTo>
                  <a:pt x="39687" y="81584"/>
                </a:lnTo>
                <a:lnTo>
                  <a:pt x="39687" y="96989"/>
                </a:lnTo>
                <a:lnTo>
                  <a:pt x="41910" y="99212"/>
                </a:lnTo>
                <a:lnTo>
                  <a:pt x="116840" y="99212"/>
                </a:lnTo>
                <a:lnTo>
                  <a:pt x="119062" y="96989"/>
                </a:lnTo>
                <a:lnTo>
                  <a:pt x="119062" y="81584"/>
                </a:lnTo>
                <a:lnTo>
                  <a:pt x="116840" y="79375"/>
                </a:lnTo>
                <a:close/>
              </a:path>
              <a:path w="238125" h="317500">
                <a:moveTo>
                  <a:pt x="188836" y="20205"/>
                </a:moveTo>
                <a:lnTo>
                  <a:pt x="158775" y="20205"/>
                </a:lnTo>
                <a:lnTo>
                  <a:pt x="160502" y="20637"/>
                </a:lnTo>
                <a:lnTo>
                  <a:pt x="162064" y="21513"/>
                </a:lnTo>
                <a:lnTo>
                  <a:pt x="216674" y="76123"/>
                </a:lnTo>
                <a:lnTo>
                  <a:pt x="217551" y="77673"/>
                </a:lnTo>
                <a:lnTo>
                  <a:pt x="217982" y="79413"/>
                </a:lnTo>
                <a:lnTo>
                  <a:pt x="238125" y="79413"/>
                </a:lnTo>
                <a:lnTo>
                  <a:pt x="238125" y="73964"/>
                </a:lnTo>
                <a:lnTo>
                  <a:pt x="234962" y="66332"/>
                </a:lnTo>
                <a:lnTo>
                  <a:pt x="188836" y="20205"/>
                </a:lnTo>
                <a:close/>
              </a:path>
              <a:path w="238125" h="317500">
                <a:moveTo>
                  <a:pt x="116840" y="39687"/>
                </a:moveTo>
                <a:lnTo>
                  <a:pt x="41910" y="39687"/>
                </a:lnTo>
                <a:lnTo>
                  <a:pt x="39687" y="41897"/>
                </a:lnTo>
                <a:lnTo>
                  <a:pt x="39687" y="57302"/>
                </a:lnTo>
                <a:lnTo>
                  <a:pt x="41910" y="59524"/>
                </a:lnTo>
                <a:lnTo>
                  <a:pt x="116840" y="59524"/>
                </a:lnTo>
                <a:lnTo>
                  <a:pt x="119062" y="57302"/>
                </a:lnTo>
                <a:lnTo>
                  <a:pt x="119062" y="41897"/>
                </a:lnTo>
                <a:lnTo>
                  <a:pt x="116840" y="39687"/>
                </a:lnTo>
                <a:close/>
              </a:path>
            </a:pathLst>
          </a:custGeom>
          <a:solidFill>
            <a:srgbClr val="007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6083" y="6651791"/>
            <a:ext cx="317500" cy="297815"/>
          </a:xfrm>
          <a:custGeom>
            <a:avLst/>
            <a:gdLst/>
            <a:ahLst/>
            <a:cxnLst/>
            <a:rect l="l" t="t" r="r" b="b"/>
            <a:pathLst>
              <a:path w="317500" h="297815">
                <a:moveTo>
                  <a:pt x="39687" y="178587"/>
                </a:moveTo>
                <a:lnTo>
                  <a:pt x="19837" y="178587"/>
                </a:lnTo>
                <a:lnTo>
                  <a:pt x="19837" y="267893"/>
                </a:lnTo>
                <a:lnTo>
                  <a:pt x="22177" y="279476"/>
                </a:lnTo>
                <a:lnTo>
                  <a:pt x="28559" y="288934"/>
                </a:lnTo>
                <a:lnTo>
                  <a:pt x="38021" y="295311"/>
                </a:lnTo>
                <a:lnTo>
                  <a:pt x="49606" y="297649"/>
                </a:lnTo>
                <a:lnTo>
                  <a:pt x="267893" y="297649"/>
                </a:lnTo>
                <a:lnTo>
                  <a:pt x="279470" y="295311"/>
                </a:lnTo>
                <a:lnTo>
                  <a:pt x="288929" y="288934"/>
                </a:lnTo>
                <a:lnTo>
                  <a:pt x="295309" y="279476"/>
                </a:lnTo>
                <a:lnTo>
                  <a:pt x="295645" y="277812"/>
                </a:lnTo>
                <a:lnTo>
                  <a:pt x="44145" y="277812"/>
                </a:lnTo>
                <a:lnTo>
                  <a:pt x="39687" y="273342"/>
                </a:lnTo>
                <a:lnTo>
                  <a:pt x="39687" y="178587"/>
                </a:lnTo>
                <a:close/>
              </a:path>
              <a:path w="317500" h="297815">
                <a:moveTo>
                  <a:pt x="287731" y="79375"/>
                </a:moveTo>
                <a:lnTo>
                  <a:pt x="29768" y="79375"/>
                </a:lnTo>
                <a:lnTo>
                  <a:pt x="18184" y="81715"/>
                </a:lnTo>
                <a:lnTo>
                  <a:pt x="8721" y="88096"/>
                </a:lnTo>
                <a:lnTo>
                  <a:pt x="2340" y="97559"/>
                </a:lnTo>
                <a:lnTo>
                  <a:pt x="0" y="109143"/>
                </a:lnTo>
                <a:lnTo>
                  <a:pt x="0" y="174129"/>
                </a:lnTo>
                <a:lnTo>
                  <a:pt x="4457" y="178587"/>
                </a:lnTo>
                <a:lnTo>
                  <a:pt x="119062" y="178587"/>
                </a:lnTo>
                <a:lnTo>
                  <a:pt x="119062" y="277812"/>
                </a:lnTo>
                <a:lnTo>
                  <a:pt x="138899" y="277812"/>
                </a:lnTo>
                <a:lnTo>
                  <a:pt x="138899" y="158750"/>
                </a:lnTo>
                <a:lnTo>
                  <a:pt x="19837" y="158750"/>
                </a:lnTo>
                <a:lnTo>
                  <a:pt x="19837" y="103682"/>
                </a:lnTo>
                <a:lnTo>
                  <a:pt x="24307" y="99212"/>
                </a:lnTo>
                <a:lnTo>
                  <a:pt x="315493" y="99212"/>
                </a:lnTo>
                <a:lnTo>
                  <a:pt x="315159" y="97559"/>
                </a:lnTo>
                <a:lnTo>
                  <a:pt x="308778" y="88096"/>
                </a:lnTo>
                <a:lnTo>
                  <a:pt x="299315" y="81715"/>
                </a:lnTo>
                <a:lnTo>
                  <a:pt x="287731" y="79375"/>
                </a:lnTo>
                <a:close/>
              </a:path>
              <a:path w="317500" h="297815">
                <a:moveTo>
                  <a:pt x="198437" y="99212"/>
                </a:moveTo>
                <a:lnTo>
                  <a:pt x="178587" y="99212"/>
                </a:lnTo>
                <a:lnTo>
                  <a:pt x="178587" y="277812"/>
                </a:lnTo>
                <a:lnTo>
                  <a:pt x="198437" y="277812"/>
                </a:lnTo>
                <a:lnTo>
                  <a:pt x="198437" y="178587"/>
                </a:lnTo>
                <a:lnTo>
                  <a:pt x="313029" y="178587"/>
                </a:lnTo>
                <a:lnTo>
                  <a:pt x="317500" y="174129"/>
                </a:lnTo>
                <a:lnTo>
                  <a:pt x="317500" y="158750"/>
                </a:lnTo>
                <a:lnTo>
                  <a:pt x="198437" y="158750"/>
                </a:lnTo>
                <a:lnTo>
                  <a:pt x="198437" y="99212"/>
                </a:lnTo>
                <a:close/>
              </a:path>
              <a:path w="317500" h="297815">
                <a:moveTo>
                  <a:pt x="297649" y="178587"/>
                </a:moveTo>
                <a:lnTo>
                  <a:pt x="277812" y="178587"/>
                </a:lnTo>
                <a:lnTo>
                  <a:pt x="277812" y="273342"/>
                </a:lnTo>
                <a:lnTo>
                  <a:pt x="273342" y="277812"/>
                </a:lnTo>
                <a:lnTo>
                  <a:pt x="295645" y="277812"/>
                </a:lnTo>
                <a:lnTo>
                  <a:pt x="297649" y="267893"/>
                </a:lnTo>
                <a:lnTo>
                  <a:pt x="297649" y="178587"/>
                </a:lnTo>
                <a:close/>
              </a:path>
              <a:path w="317500" h="297815">
                <a:moveTo>
                  <a:pt x="138899" y="99212"/>
                </a:moveTo>
                <a:lnTo>
                  <a:pt x="119062" y="99212"/>
                </a:lnTo>
                <a:lnTo>
                  <a:pt x="119062" y="158750"/>
                </a:lnTo>
                <a:lnTo>
                  <a:pt x="138899" y="158750"/>
                </a:lnTo>
                <a:lnTo>
                  <a:pt x="138899" y="99212"/>
                </a:lnTo>
                <a:close/>
              </a:path>
              <a:path w="317500" h="297815">
                <a:moveTo>
                  <a:pt x="315493" y="99212"/>
                </a:moveTo>
                <a:lnTo>
                  <a:pt x="293192" y="99212"/>
                </a:lnTo>
                <a:lnTo>
                  <a:pt x="297649" y="103682"/>
                </a:lnTo>
                <a:lnTo>
                  <a:pt x="297649" y="158750"/>
                </a:lnTo>
                <a:lnTo>
                  <a:pt x="317500" y="158750"/>
                </a:lnTo>
                <a:lnTo>
                  <a:pt x="317500" y="109143"/>
                </a:lnTo>
                <a:lnTo>
                  <a:pt x="315493" y="99212"/>
                </a:lnTo>
                <a:close/>
              </a:path>
              <a:path w="317500" h="297815">
                <a:moveTo>
                  <a:pt x="90843" y="0"/>
                </a:moveTo>
                <a:lnTo>
                  <a:pt x="72870" y="3905"/>
                </a:lnTo>
                <a:lnTo>
                  <a:pt x="58183" y="14549"/>
                </a:lnTo>
                <a:lnTo>
                  <a:pt x="48275" y="30319"/>
                </a:lnTo>
                <a:lnTo>
                  <a:pt x="44640" y="49606"/>
                </a:lnTo>
                <a:lnTo>
                  <a:pt x="45295" y="57825"/>
                </a:lnTo>
                <a:lnTo>
                  <a:pt x="47178" y="65585"/>
                </a:lnTo>
                <a:lnTo>
                  <a:pt x="50164" y="72798"/>
                </a:lnTo>
                <a:lnTo>
                  <a:pt x="54127" y="79375"/>
                </a:lnTo>
                <a:lnTo>
                  <a:pt x="90779" y="79375"/>
                </a:lnTo>
                <a:lnTo>
                  <a:pt x="80543" y="77034"/>
                </a:lnTo>
                <a:lnTo>
                  <a:pt x="72164" y="70653"/>
                </a:lnTo>
                <a:lnTo>
                  <a:pt x="66505" y="61190"/>
                </a:lnTo>
                <a:lnTo>
                  <a:pt x="64427" y="49606"/>
                </a:lnTo>
                <a:lnTo>
                  <a:pt x="66540" y="38023"/>
                </a:lnTo>
                <a:lnTo>
                  <a:pt x="72215" y="28565"/>
                </a:lnTo>
                <a:lnTo>
                  <a:pt x="80600" y="22188"/>
                </a:lnTo>
                <a:lnTo>
                  <a:pt x="90843" y="19850"/>
                </a:lnTo>
                <a:lnTo>
                  <a:pt x="130360" y="19850"/>
                </a:lnTo>
                <a:lnTo>
                  <a:pt x="124701" y="13331"/>
                </a:lnTo>
                <a:lnTo>
                  <a:pt x="108793" y="3142"/>
                </a:lnTo>
                <a:lnTo>
                  <a:pt x="90843" y="0"/>
                </a:lnTo>
                <a:close/>
              </a:path>
              <a:path w="317500" h="297815">
                <a:moveTo>
                  <a:pt x="130360" y="19850"/>
                </a:moveTo>
                <a:lnTo>
                  <a:pt x="90843" y="19850"/>
                </a:lnTo>
                <a:lnTo>
                  <a:pt x="101302" y="21538"/>
                </a:lnTo>
                <a:lnTo>
                  <a:pt x="112461" y="29125"/>
                </a:lnTo>
                <a:lnTo>
                  <a:pt x="126654" y="46398"/>
                </a:lnTo>
                <a:lnTo>
                  <a:pt x="146215" y="77139"/>
                </a:lnTo>
                <a:lnTo>
                  <a:pt x="147523" y="79375"/>
                </a:lnTo>
                <a:lnTo>
                  <a:pt x="169913" y="79375"/>
                </a:lnTo>
                <a:lnTo>
                  <a:pt x="171339" y="77034"/>
                </a:lnTo>
                <a:lnTo>
                  <a:pt x="182559" y="59410"/>
                </a:lnTo>
                <a:lnTo>
                  <a:pt x="158749" y="59410"/>
                </a:lnTo>
                <a:lnTo>
                  <a:pt x="140656" y="31707"/>
                </a:lnTo>
                <a:lnTo>
                  <a:pt x="130360" y="19850"/>
                </a:lnTo>
                <a:close/>
              </a:path>
              <a:path w="317500" h="297815">
                <a:moveTo>
                  <a:pt x="262634" y="19850"/>
                </a:moveTo>
                <a:lnTo>
                  <a:pt x="226644" y="19850"/>
                </a:lnTo>
                <a:lnTo>
                  <a:pt x="236887" y="22188"/>
                </a:lnTo>
                <a:lnTo>
                  <a:pt x="245270" y="28565"/>
                </a:lnTo>
                <a:lnTo>
                  <a:pt x="250931" y="38023"/>
                </a:lnTo>
                <a:lnTo>
                  <a:pt x="253009" y="49606"/>
                </a:lnTo>
                <a:lnTo>
                  <a:pt x="250931" y="61190"/>
                </a:lnTo>
                <a:lnTo>
                  <a:pt x="245270" y="70653"/>
                </a:lnTo>
                <a:lnTo>
                  <a:pt x="236887" y="77034"/>
                </a:lnTo>
                <a:lnTo>
                  <a:pt x="226644" y="79375"/>
                </a:lnTo>
                <a:lnTo>
                  <a:pt x="263359" y="79375"/>
                </a:lnTo>
                <a:lnTo>
                  <a:pt x="267328" y="72798"/>
                </a:lnTo>
                <a:lnTo>
                  <a:pt x="270313" y="65585"/>
                </a:lnTo>
                <a:lnTo>
                  <a:pt x="272193" y="57825"/>
                </a:lnTo>
                <a:lnTo>
                  <a:pt x="272846" y="49606"/>
                </a:lnTo>
                <a:lnTo>
                  <a:pt x="269212" y="30319"/>
                </a:lnTo>
                <a:lnTo>
                  <a:pt x="262634" y="19850"/>
                </a:lnTo>
                <a:close/>
              </a:path>
              <a:path w="317500" h="297815">
                <a:moveTo>
                  <a:pt x="226644" y="0"/>
                </a:moveTo>
                <a:lnTo>
                  <a:pt x="208695" y="3142"/>
                </a:lnTo>
                <a:lnTo>
                  <a:pt x="192792" y="13331"/>
                </a:lnTo>
                <a:lnTo>
                  <a:pt x="176841" y="31707"/>
                </a:lnTo>
                <a:lnTo>
                  <a:pt x="158749" y="59410"/>
                </a:lnTo>
                <a:lnTo>
                  <a:pt x="182559" y="59410"/>
                </a:lnTo>
                <a:lnTo>
                  <a:pt x="190843" y="46398"/>
                </a:lnTo>
                <a:lnTo>
                  <a:pt x="205054" y="29125"/>
                </a:lnTo>
                <a:lnTo>
                  <a:pt x="216217" y="21538"/>
                </a:lnTo>
                <a:lnTo>
                  <a:pt x="226644" y="19850"/>
                </a:lnTo>
                <a:lnTo>
                  <a:pt x="262634" y="19850"/>
                </a:lnTo>
                <a:lnTo>
                  <a:pt x="259303" y="14549"/>
                </a:lnTo>
                <a:lnTo>
                  <a:pt x="244616" y="3905"/>
                </a:lnTo>
                <a:lnTo>
                  <a:pt x="226644" y="0"/>
                </a:lnTo>
                <a:close/>
              </a:path>
            </a:pathLst>
          </a:custGeom>
          <a:solidFill>
            <a:srgbClr val="007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5670" y="7464333"/>
            <a:ext cx="398780" cy="319405"/>
          </a:xfrm>
          <a:custGeom>
            <a:avLst/>
            <a:gdLst/>
            <a:ahLst/>
            <a:cxnLst/>
            <a:rect l="l" t="t" r="r" b="b"/>
            <a:pathLst>
              <a:path w="398780" h="319404">
                <a:moveTo>
                  <a:pt x="345465" y="0"/>
                </a:moveTo>
                <a:lnTo>
                  <a:pt x="274281" y="40436"/>
                </a:lnTo>
                <a:lnTo>
                  <a:pt x="215557" y="40436"/>
                </a:lnTo>
                <a:lnTo>
                  <a:pt x="206555" y="41068"/>
                </a:lnTo>
                <a:lnTo>
                  <a:pt x="160616" y="63195"/>
                </a:lnTo>
                <a:lnTo>
                  <a:pt x="140639" y="93268"/>
                </a:lnTo>
                <a:lnTo>
                  <a:pt x="101892" y="116217"/>
                </a:lnTo>
                <a:lnTo>
                  <a:pt x="92838" y="123414"/>
                </a:lnTo>
                <a:lnTo>
                  <a:pt x="85983" y="132568"/>
                </a:lnTo>
                <a:lnTo>
                  <a:pt x="81641" y="143142"/>
                </a:lnTo>
                <a:lnTo>
                  <a:pt x="80124" y="154597"/>
                </a:lnTo>
                <a:lnTo>
                  <a:pt x="80124" y="178536"/>
                </a:lnTo>
                <a:lnTo>
                  <a:pt x="863" y="223558"/>
                </a:lnTo>
                <a:lnTo>
                  <a:pt x="0" y="226593"/>
                </a:lnTo>
                <a:lnTo>
                  <a:pt x="7696" y="239928"/>
                </a:lnTo>
                <a:lnTo>
                  <a:pt x="10731" y="240792"/>
                </a:lnTo>
                <a:lnTo>
                  <a:pt x="99961" y="190068"/>
                </a:lnTo>
                <a:lnTo>
                  <a:pt x="99961" y="145910"/>
                </a:lnTo>
                <a:lnTo>
                  <a:pt x="104609" y="137731"/>
                </a:lnTo>
                <a:lnTo>
                  <a:pt x="139649" y="116890"/>
                </a:lnTo>
                <a:lnTo>
                  <a:pt x="139649" y="157759"/>
                </a:lnTo>
                <a:lnTo>
                  <a:pt x="142327" y="172662"/>
                </a:lnTo>
                <a:lnTo>
                  <a:pt x="149767" y="185402"/>
                </a:lnTo>
                <a:lnTo>
                  <a:pt x="161080" y="194630"/>
                </a:lnTo>
                <a:lnTo>
                  <a:pt x="175374" y="198996"/>
                </a:lnTo>
                <a:lnTo>
                  <a:pt x="192160" y="197055"/>
                </a:lnTo>
                <a:lnTo>
                  <a:pt x="206057" y="188806"/>
                </a:lnTo>
                <a:lnTo>
                  <a:pt x="215525" y="175777"/>
                </a:lnTo>
                <a:lnTo>
                  <a:pt x="219024" y="159499"/>
                </a:lnTo>
                <a:lnTo>
                  <a:pt x="219024" y="139649"/>
                </a:lnTo>
                <a:lnTo>
                  <a:pt x="293941" y="139649"/>
                </a:lnTo>
                <a:lnTo>
                  <a:pt x="298399" y="144119"/>
                </a:lnTo>
                <a:lnTo>
                  <a:pt x="298399" y="174879"/>
                </a:lnTo>
                <a:lnTo>
                  <a:pt x="293941" y="179336"/>
                </a:lnTo>
                <a:lnTo>
                  <a:pt x="273596" y="179336"/>
                </a:lnTo>
                <a:lnTo>
                  <a:pt x="273596" y="201663"/>
                </a:lnTo>
                <a:lnTo>
                  <a:pt x="271854" y="210312"/>
                </a:lnTo>
                <a:lnTo>
                  <a:pt x="267101" y="217368"/>
                </a:lnTo>
                <a:lnTo>
                  <a:pt x="260046" y="222121"/>
                </a:lnTo>
                <a:lnTo>
                  <a:pt x="251396" y="223862"/>
                </a:lnTo>
                <a:lnTo>
                  <a:pt x="241414" y="223862"/>
                </a:lnTo>
                <a:lnTo>
                  <a:pt x="241414" y="233781"/>
                </a:lnTo>
                <a:lnTo>
                  <a:pt x="239454" y="243484"/>
                </a:lnTo>
                <a:lnTo>
                  <a:pt x="234111" y="251409"/>
                </a:lnTo>
                <a:lnTo>
                  <a:pt x="226187" y="256752"/>
                </a:lnTo>
                <a:lnTo>
                  <a:pt x="216484" y="258711"/>
                </a:lnTo>
                <a:lnTo>
                  <a:pt x="148640" y="258711"/>
                </a:lnTo>
                <a:lnTo>
                  <a:pt x="74599" y="301815"/>
                </a:lnTo>
                <a:lnTo>
                  <a:pt x="73799" y="304850"/>
                </a:lnTo>
                <a:lnTo>
                  <a:pt x="81483" y="318122"/>
                </a:lnTo>
                <a:lnTo>
                  <a:pt x="84518" y="318922"/>
                </a:lnTo>
                <a:lnTo>
                  <a:pt x="153974" y="278561"/>
                </a:lnTo>
                <a:lnTo>
                  <a:pt x="216484" y="278561"/>
                </a:lnTo>
                <a:lnTo>
                  <a:pt x="231854" y="275839"/>
                </a:lnTo>
                <a:lnTo>
                  <a:pt x="244946" y="268320"/>
                </a:lnTo>
                <a:lnTo>
                  <a:pt x="254783" y="256975"/>
                </a:lnTo>
                <a:lnTo>
                  <a:pt x="260388" y="242773"/>
                </a:lnTo>
                <a:lnTo>
                  <a:pt x="273504" y="237423"/>
                </a:lnTo>
                <a:lnTo>
                  <a:pt x="283984" y="228195"/>
                </a:lnTo>
                <a:lnTo>
                  <a:pt x="290931" y="215978"/>
                </a:lnTo>
                <a:lnTo>
                  <a:pt x="293446" y="201663"/>
                </a:lnTo>
                <a:lnTo>
                  <a:pt x="293446" y="198755"/>
                </a:lnTo>
                <a:lnTo>
                  <a:pt x="301878" y="197319"/>
                </a:lnTo>
                <a:lnTo>
                  <a:pt x="308698" y="192176"/>
                </a:lnTo>
                <a:lnTo>
                  <a:pt x="313156" y="185293"/>
                </a:lnTo>
                <a:lnTo>
                  <a:pt x="397497" y="136182"/>
                </a:lnTo>
                <a:lnTo>
                  <a:pt x="398297" y="133146"/>
                </a:lnTo>
                <a:lnTo>
                  <a:pt x="396938" y="130784"/>
                </a:lnTo>
                <a:lnTo>
                  <a:pt x="390613" y="119811"/>
                </a:lnTo>
                <a:lnTo>
                  <a:pt x="387578" y="118999"/>
                </a:lnTo>
                <a:lnTo>
                  <a:pt x="318249" y="159435"/>
                </a:lnTo>
                <a:lnTo>
                  <a:pt x="318249" y="149567"/>
                </a:lnTo>
                <a:lnTo>
                  <a:pt x="315908" y="137990"/>
                </a:lnTo>
                <a:lnTo>
                  <a:pt x="309527" y="128531"/>
                </a:lnTo>
                <a:lnTo>
                  <a:pt x="300064" y="122151"/>
                </a:lnTo>
                <a:lnTo>
                  <a:pt x="288480" y="119811"/>
                </a:lnTo>
                <a:lnTo>
                  <a:pt x="199186" y="119811"/>
                </a:lnTo>
                <a:lnTo>
                  <a:pt x="199186" y="158381"/>
                </a:lnTo>
                <a:lnTo>
                  <a:pt x="197977" y="165574"/>
                </a:lnTo>
                <a:lnTo>
                  <a:pt x="194586" y="171845"/>
                </a:lnTo>
                <a:lnTo>
                  <a:pt x="189371" y="176546"/>
                </a:lnTo>
                <a:lnTo>
                  <a:pt x="182689" y="179031"/>
                </a:lnTo>
                <a:lnTo>
                  <a:pt x="173831" y="178523"/>
                </a:lnTo>
                <a:lnTo>
                  <a:pt x="166441" y="174510"/>
                </a:lnTo>
                <a:lnTo>
                  <a:pt x="161377" y="167859"/>
                </a:lnTo>
                <a:lnTo>
                  <a:pt x="159499" y="159435"/>
                </a:lnTo>
                <a:lnTo>
                  <a:pt x="159499" y="92405"/>
                </a:lnTo>
                <a:lnTo>
                  <a:pt x="163893" y="84467"/>
                </a:lnTo>
                <a:lnTo>
                  <a:pt x="198932" y="62572"/>
                </a:lnTo>
                <a:lnTo>
                  <a:pt x="207124" y="60210"/>
                </a:lnTo>
                <a:lnTo>
                  <a:pt x="279488" y="60210"/>
                </a:lnTo>
                <a:lnTo>
                  <a:pt x="355333" y="17297"/>
                </a:lnTo>
                <a:lnTo>
                  <a:pt x="356196" y="14262"/>
                </a:lnTo>
                <a:lnTo>
                  <a:pt x="348500" y="876"/>
                </a:lnTo>
                <a:lnTo>
                  <a:pt x="345465" y="0"/>
                </a:lnTo>
                <a:close/>
              </a:path>
            </a:pathLst>
          </a:custGeom>
          <a:solidFill>
            <a:srgbClr val="007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50126" y="8214411"/>
            <a:ext cx="6872605" cy="838200"/>
          </a:xfrm>
          <a:prstGeom prst="rect">
            <a:avLst/>
          </a:prstGeom>
          <a:solidFill>
            <a:srgbClr val="003763"/>
          </a:solidFill>
        </p:spPr>
        <p:txBody>
          <a:bodyPr vert="horz" wrap="square" lIns="0" tIns="203200" rIns="0" bIns="0" rtlCol="0">
            <a:spAutoFit/>
          </a:bodyPr>
          <a:lstStyle/>
          <a:p>
            <a:pPr marL="2242820" marR="1492885" indent="-742950">
              <a:lnSpc>
                <a:spcPct val="100000"/>
              </a:lnSpc>
              <a:spcBef>
                <a:spcPts val="1600"/>
              </a:spcBef>
            </a:pPr>
            <a:r>
              <a:rPr sz="1500" b="1" spc="-70" dirty="0">
                <a:solidFill>
                  <a:srgbClr val="FFFFFF"/>
                </a:solidFill>
                <a:latin typeface="DM Sans"/>
                <a:cs typeface="DM Sans"/>
              </a:rPr>
              <a:t>To </a:t>
            </a:r>
            <a:r>
              <a:rPr sz="1500" b="1" spc="-20" dirty="0">
                <a:solidFill>
                  <a:srgbClr val="FFFFFF"/>
                </a:solidFill>
                <a:latin typeface="DM Sans"/>
                <a:cs typeface="DM Sans"/>
              </a:rPr>
              <a:t>make </a:t>
            </a:r>
            <a:r>
              <a:rPr sz="1500" b="1" dirty="0">
                <a:solidFill>
                  <a:srgbClr val="FFFFFF"/>
                </a:solidFill>
                <a:latin typeface="DM Sans"/>
                <a:cs typeface="DM Sans"/>
              </a:rPr>
              <a:t>the </a:t>
            </a:r>
            <a:r>
              <a:rPr sz="1500" b="1" spc="-10" dirty="0">
                <a:solidFill>
                  <a:srgbClr val="FFFFFF"/>
                </a:solidFill>
                <a:latin typeface="DM Sans"/>
                <a:cs typeface="DM Sans"/>
              </a:rPr>
              <a:t>most </a:t>
            </a:r>
            <a:r>
              <a:rPr sz="1500" b="1" dirty="0">
                <a:solidFill>
                  <a:srgbClr val="FFFFFF"/>
                </a:solidFill>
                <a:latin typeface="DM Sans"/>
                <a:cs typeface="DM Sans"/>
              </a:rPr>
              <a:t>of </a:t>
            </a:r>
            <a:r>
              <a:rPr sz="1500" b="1" spc="-5" dirty="0">
                <a:solidFill>
                  <a:srgbClr val="FFFFFF"/>
                </a:solidFill>
                <a:latin typeface="DM Sans"/>
                <a:cs typeface="DM Sans"/>
              </a:rPr>
              <a:t>ahealthyme </a:t>
            </a:r>
            <a:r>
              <a:rPr sz="1500" b="1" spc="-20" dirty="0">
                <a:solidFill>
                  <a:srgbClr val="FFFFFF"/>
                </a:solidFill>
                <a:latin typeface="DM Sans"/>
                <a:cs typeface="DM Sans"/>
              </a:rPr>
              <a:t>Rewards,  </a:t>
            </a:r>
            <a:r>
              <a:rPr sz="1500" b="1" spc="-5" dirty="0">
                <a:solidFill>
                  <a:srgbClr val="FFFFFF"/>
                </a:solidFill>
                <a:latin typeface="DM Sans"/>
                <a:cs typeface="DM Sans"/>
              </a:rPr>
              <a:t>download </a:t>
            </a:r>
            <a:r>
              <a:rPr sz="1500" b="1" dirty="0">
                <a:solidFill>
                  <a:srgbClr val="FFFFFF"/>
                </a:solidFill>
                <a:latin typeface="DM Sans"/>
                <a:cs typeface="DM Sans"/>
              </a:rPr>
              <a:t>the mobile</a:t>
            </a:r>
            <a:r>
              <a:rPr sz="1500" b="1" spc="-10" dirty="0">
                <a:solidFill>
                  <a:srgbClr val="FFFFFF"/>
                </a:solidFill>
                <a:latin typeface="DM Sans"/>
                <a:cs typeface="DM Sans"/>
              </a:rPr>
              <a:t> </a:t>
            </a:r>
            <a:r>
              <a:rPr sz="1500" b="1" dirty="0">
                <a:solidFill>
                  <a:srgbClr val="FFFFFF"/>
                </a:solidFill>
                <a:latin typeface="DM Sans"/>
                <a:cs typeface="DM Sans"/>
              </a:rPr>
              <a:t>app.</a:t>
            </a:r>
            <a:endParaRPr sz="1500">
              <a:latin typeface="DM Sans"/>
              <a:cs typeface="DM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79790" y="758102"/>
            <a:ext cx="22155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15D3E"/>
                </a:solidFill>
                <a:latin typeface="Bebas Neue"/>
                <a:cs typeface="Bebas Neue"/>
              </a:rPr>
              <a:t>Here’s How </a:t>
            </a:r>
            <a:r>
              <a:rPr sz="2000" spc="-5" dirty="0">
                <a:solidFill>
                  <a:srgbClr val="F15D3E"/>
                </a:solidFill>
                <a:latin typeface="Bebas Neue"/>
                <a:cs typeface="Bebas Neue"/>
              </a:rPr>
              <a:t>to </a:t>
            </a:r>
            <a:r>
              <a:rPr sz="2000" dirty="0">
                <a:solidFill>
                  <a:srgbClr val="F15D3E"/>
                </a:solidFill>
                <a:latin typeface="Bebas Neue"/>
                <a:cs typeface="Bebas Neue"/>
              </a:rPr>
              <a:t>Earn</a:t>
            </a:r>
            <a:r>
              <a:rPr sz="2000" spc="-90" dirty="0">
                <a:solidFill>
                  <a:srgbClr val="F15D3E"/>
                </a:solidFill>
                <a:latin typeface="Bebas Neue"/>
                <a:cs typeface="Bebas Neue"/>
              </a:rPr>
              <a:t> </a:t>
            </a:r>
            <a:r>
              <a:rPr sz="2000" dirty="0">
                <a:solidFill>
                  <a:srgbClr val="F15D3E"/>
                </a:solidFill>
                <a:latin typeface="Bebas Neue"/>
                <a:cs typeface="Bebas Neue"/>
              </a:rPr>
              <a:t>Points</a:t>
            </a:r>
            <a:endParaRPr sz="2000">
              <a:latin typeface="Bebas Neue"/>
              <a:cs typeface="Bebas Neue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7200" y="1261872"/>
            <a:ext cx="6858000" cy="228600"/>
            <a:chOff x="457200" y="1261872"/>
            <a:chExt cx="6858000" cy="228600"/>
          </a:xfrm>
        </p:grpSpPr>
        <p:sp>
          <p:nvSpPr>
            <p:cNvPr id="4" name="object 4"/>
            <p:cNvSpPr/>
            <p:nvPr/>
          </p:nvSpPr>
          <p:spPr>
            <a:xfrm>
              <a:off x="457200" y="1261871"/>
              <a:ext cx="6858000" cy="228600"/>
            </a:xfrm>
            <a:custGeom>
              <a:avLst/>
              <a:gdLst/>
              <a:ahLst/>
              <a:cxnLst/>
              <a:rect l="l" t="t" r="r" b="b"/>
              <a:pathLst>
                <a:path w="6858000" h="228600">
                  <a:moveTo>
                    <a:pt x="6144755" y="0"/>
                  </a:moveTo>
                  <a:lnTo>
                    <a:pt x="2857500" y="0"/>
                  </a:lnTo>
                  <a:lnTo>
                    <a:pt x="2171700" y="0"/>
                  </a:lnTo>
                  <a:lnTo>
                    <a:pt x="0" y="0"/>
                  </a:lnTo>
                  <a:lnTo>
                    <a:pt x="0" y="228600"/>
                  </a:lnTo>
                  <a:lnTo>
                    <a:pt x="2171700" y="228600"/>
                  </a:lnTo>
                  <a:lnTo>
                    <a:pt x="2857500" y="228600"/>
                  </a:lnTo>
                  <a:lnTo>
                    <a:pt x="6144755" y="228600"/>
                  </a:lnTo>
                  <a:lnTo>
                    <a:pt x="6144755" y="0"/>
                  </a:lnTo>
                  <a:close/>
                </a:path>
                <a:path w="6858000" h="228600">
                  <a:moveTo>
                    <a:pt x="6858000" y="0"/>
                  </a:moveTo>
                  <a:lnTo>
                    <a:pt x="6144768" y="0"/>
                  </a:lnTo>
                  <a:lnTo>
                    <a:pt x="6144768" y="228600"/>
                  </a:lnTo>
                  <a:lnTo>
                    <a:pt x="6858000" y="228600"/>
                  </a:lnTo>
                  <a:lnTo>
                    <a:pt x="6858000" y="0"/>
                  </a:lnTo>
                  <a:close/>
                </a:path>
              </a:pathLst>
            </a:custGeom>
            <a:solidFill>
              <a:srgbClr val="0037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14700" y="1261872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22860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01967" y="1261872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22860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57200" y="1261872"/>
          <a:ext cx="6858632" cy="68717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1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9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1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72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32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599">
                <a:tc gridSpan="2"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DM Sans"/>
                          <a:cs typeface="DM Sans"/>
                        </a:rPr>
                        <a:t>What </a:t>
                      </a:r>
                      <a:r>
                        <a:rPr sz="900" b="1" spc="-30" dirty="0">
                          <a:solidFill>
                            <a:srgbClr val="FFFFFF"/>
                          </a:solidFill>
                          <a:latin typeface="DM Sans"/>
                          <a:cs typeface="DM Sans"/>
                        </a:rPr>
                        <a:t>You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DM Sans"/>
                          <a:cs typeface="DM Sans"/>
                        </a:rPr>
                        <a:t> Do</a:t>
                      </a:r>
                      <a:endParaRPr sz="900">
                        <a:latin typeface="DM Sans"/>
                        <a:cs typeface="DM Sans"/>
                      </a:endParaRPr>
                    </a:p>
                  </a:txBody>
                  <a:tcPr marL="0" marR="0" marT="31115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37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DM Sans"/>
                          <a:cs typeface="DM Sans"/>
                        </a:rPr>
                        <a:t>How</a:t>
                      </a:r>
                      <a:r>
                        <a:rPr sz="900" b="1" spc="-30" dirty="0">
                          <a:solidFill>
                            <a:srgbClr val="FFFFFF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DM Sans"/>
                          <a:cs typeface="DM Sans"/>
                        </a:rPr>
                        <a:t>Often</a:t>
                      </a:r>
                      <a:endParaRPr sz="900">
                        <a:latin typeface="DM Sans"/>
                        <a:cs typeface="DM Sans"/>
                      </a:endParaRPr>
                    </a:p>
                  </a:txBody>
                  <a:tcPr marL="0" marR="0" marT="31115" marB="0">
                    <a:lnL w="635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DM Sans"/>
                          <a:cs typeface="DM Sans"/>
                        </a:rPr>
                        <a:t>Requirements</a:t>
                      </a:r>
                      <a:endParaRPr sz="900">
                        <a:latin typeface="DM Sans"/>
                        <a:cs typeface="DM Sans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DM Sans"/>
                          <a:cs typeface="DM Sans"/>
                        </a:rPr>
                        <a:t>Points</a:t>
                      </a:r>
                      <a:endParaRPr sz="900">
                        <a:latin typeface="DM Sans"/>
                        <a:cs typeface="DM Sans"/>
                      </a:endParaRPr>
                    </a:p>
                  </a:txBody>
                  <a:tcPr marL="0" marR="0" marT="3111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4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7F7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905"/>
                        </a:lnSpc>
                        <a:spcBef>
                          <a:spcPts val="890"/>
                        </a:spcBef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Biometric screening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(on-site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or</a:t>
                      </a:r>
                      <a:r>
                        <a:rPr sz="800" spc="1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remote)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11303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05"/>
                        </a:lnSpc>
                        <a:spcBef>
                          <a:spcPts val="89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100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11303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7F7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860"/>
                        </a:lnSpc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Set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a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well-being</a:t>
                      </a:r>
                      <a:r>
                        <a:rPr sz="800" spc="6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goal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60"/>
                        </a:lnSpc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200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 gridSpan="2">
                  <a:txBody>
                    <a:bodyPr/>
                    <a:lstStyle/>
                    <a:p>
                      <a:pPr marL="75565">
                        <a:lnSpc>
                          <a:spcPts val="1070"/>
                        </a:lnSpc>
                        <a:spcBef>
                          <a:spcPts val="605"/>
                        </a:spcBef>
                      </a:pPr>
                      <a:r>
                        <a:rPr sz="900" b="1" spc="-1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Preventive</a:t>
                      </a:r>
                      <a:r>
                        <a:rPr sz="900" b="1" spc="1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900" b="1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Health</a:t>
                      </a:r>
                      <a:endParaRPr sz="900">
                        <a:latin typeface="DM Sans"/>
                        <a:cs typeface="DM Sans"/>
                      </a:endParaRPr>
                    </a:p>
                    <a:p>
                      <a:pPr marL="75565">
                        <a:lnSpc>
                          <a:spcPts val="950"/>
                        </a:lnSpc>
                      </a:pPr>
                      <a:r>
                        <a:rPr sz="800" spc="-2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Take </a:t>
                      </a:r>
                      <a:r>
                        <a:rPr sz="8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a </a:t>
                      </a:r>
                      <a:r>
                        <a:rPr sz="800" spc="-1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few </a:t>
                      </a:r>
                      <a:r>
                        <a:rPr sz="800" spc="-1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proactive</a:t>
                      </a:r>
                      <a:r>
                        <a:rPr sz="800" spc="114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spc="-1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steps.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76835" marB="0">
                    <a:solidFill>
                      <a:srgbClr val="F7F7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Annually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915"/>
                        </a:lnSpc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Get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a flu</a:t>
                      </a:r>
                      <a:r>
                        <a:rPr sz="800" spc="6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shot</a:t>
                      </a:r>
                      <a:endParaRPr sz="800">
                        <a:latin typeface="DM Sans"/>
                        <a:cs typeface="DM Sans"/>
                      </a:endParaRPr>
                    </a:p>
                    <a:p>
                      <a:pPr marL="85725" marR="864869">
                        <a:lnSpc>
                          <a:spcPct val="100000"/>
                        </a:lnSpc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Preventive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cancer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screening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(e.g., mammography,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cervical cancer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screening,</a:t>
                      </a:r>
                      <a:r>
                        <a:rPr sz="800" spc="-5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colonoscopy)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15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250</a:t>
                      </a:r>
                      <a:endParaRPr sz="800">
                        <a:latin typeface="DM Sans"/>
                        <a:cs typeface="DM Sans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500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1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7F7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860"/>
                        </a:lnSpc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Routine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health</a:t>
                      </a:r>
                      <a:r>
                        <a:rPr sz="800" spc="4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checkup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6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500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05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03763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915"/>
                        </a:lnSpc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Complete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your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Health Pulse</a:t>
                      </a:r>
                      <a:r>
                        <a:rPr sz="800" spc="8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Check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0" marB="0">
                    <a:lnB w="285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15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1,000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0" marB="0">
                    <a:lnB w="28575">
                      <a:solidFill>
                        <a:srgbClr val="F15D3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 gridSpan="2"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900" b="1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Interests</a:t>
                      </a:r>
                      <a:endParaRPr sz="900">
                        <a:latin typeface="DM Sans"/>
                        <a:cs typeface="DM Sans"/>
                      </a:endParaRPr>
                    </a:p>
                  </a:txBody>
                  <a:tcPr marL="0" marR="0" marT="88265" marB="0">
                    <a:lnT w="28575">
                      <a:solidFill>
                        <a:srgbClr val="003763"/>
                      </a:solidFill>
                      <a:prstDash val="solid"/>
                    </a:lnT>
                    <a:lnB w="28575">
                      <a:solidFill>
                        <a:srgbClr val="003763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Quarterly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94615" marB="0">
                    <a:lnT w="28575">
                      <a:solidFill>
                        <a:srgbClr val="F15D3E"/>
                      </a:solidFill>
                      <a:prstDash val="solid"/>
                    </a:lnT>
                    <a:lnB w="285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Set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interests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94615" marB="0">
                    <a:lnT w="28575">
                      <a:solidFill>
                        <a:srgbClr val="F15D3E"/>
                      </a:solidFill>
                      <a:prstDash val="solid"/>
                    </a:lnT>
                    <a:lnB w="285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100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94615" marB="0">
                    <a:lnT w="28575">
                      <a:solidFill>
                        <a:srgbClr val="F15D3E"/>
                      </a:solidFill>
                      <a:prstDash val="solid"/>
                    </a:lnT>
                    <a:lnB w="28575">
                      <a:solidFill>
                        <a:srgbClr val="F15D3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5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003763"/>
                      </a:solidFill>
                      <a:prstDash val="solid"/>
                    </a:lnT>
                    <a:solidFill>
                      <a:srgbClr val="F7F7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F15D3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ts val="905"/>
                        </a:lnSpc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Per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1,000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steps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(validated,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14,000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steps</a:t>
                      </a:r>
                      <a:r>
                        <a:rPr sz="800" spc="13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max)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5080" marB="0">
                    <a:lnT w="28575">
                      <a:solidFill>
                        <a:srgbClr val="F15D3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ts val="905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10**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5080" marB="0">
                    <a:lnT w="28575">
                      <a:solidFill>
                        <a:srgbClr val="F15D3E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26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7F7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Daily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10033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915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15 or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more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active</a:t>
                      </a:r>
                      <a:r>
                        <a:rPr sz="800" spc="8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minutes</a:t>
                      </a:r>
                      <a:endParaRPr sz="800">
                        <a:latin typeface="DM Sans"/>
                        <a:cs typeface="DM Sans"/>
                      </a:endParaRPr>
                    </a:p>
                    <a:p>
                      <a:pPr marL="85725">
                        <a:lnSpc>
                          <a:spcPts val="9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30 or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more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active</a:t>
                      </a:r>
                      <a:r>
                        <a:rPr sz="800" spc="8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minutes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15"/>
                        </a:lnSpc>
                      </a:pPr>
                      <a:r>
                        <a:rPr sz="800" spc="-1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70</a:t>
                      </a:r>
                      <a:endParaRPr sz="800">
                        <a:latin typeface="DM Sans"/>
                        <a:cs typeface="DM Sans"/>
                      </a:endParaRPr>
                    </a:p>
                    <a:p>
                      <a:pPr marL="9525" algn="ctr">
                        <a:lnSpc>
                          <a:spcPts val="9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100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2920">
                <a:tc gridSpan="2">
                  <a:txBody>
                    <a:bodyPr/>
                    <a:lstStyle/>
                    <a:p>
                      <a:pPr marL="75565">
                        <a:lnSpc>
                          <a:spcPts val="1050"/>
                        </a:lnSpc>
                      </a:pPr>
                      <a:r>
                        <a:rPr sz="900" b="1" spc="-1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Physical</a:t>
                      </a:r>
                      <a:r>
                        <a:rPr sz="900" b="1" spc="1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Activity</a:t>
                      </a:r>
                      <a:endParaRPr sz="900">
                        <a:latin typeface="DM Sans"/>
                        <a:cs typeface="DM Sans"/>
                      </a:endParaRPr>
                    </a:p>
                    <a:p>
                      <a:pPr marL="75565">
                        <a:lnSpc>
                          <a:spcPts val="950"/>
                        </a:lnSpc>
                      </a:pPr>
                      <a:r>
                        <a:rPr sz="8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Sync </a:t>
                      </a:r>
                      <a:r>
                        <a:rPr sz="800" spc="-1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your</a:t>
                      </a:r>
                      <a:r>
                        <a:rPr sz="800" spc="3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spc="-1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steps.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0" marB="0">
                    <a:solidFill>
                      <a:srgbClr val="F7F7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9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45 or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more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active</a:t>
                      </a:r>
                      <a:r>
                        <a:rPr sz="800" spc="8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minutes</a:t>
                      </a:r>
                      <a:endParaRPr sz="800">
                        <a:latin typeface="DM Sans"/>
                        <a:cs typeface="DM Sans"/>
                      </a:endParaRPr>
                    </a:p>
                    <a:p>
                      <a:pPr marL="85725">
                        <a:lnSpc>
                          <a:spcPts val="700"/>
                        </a:lnSpc>
                      </a:pPr>
                      <a:r>
                        <a:rPr sz="6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*Maximum of 140 points per</a:t>
                      </a:r>
                      <a:r>
                        <a:rPr sz="600" spc="7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6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day</a:t>
                      </a:r>
                      <a:endParaRPr sz="600">
                        <a:latin typeface="DM Sans"/>
                        <a:cs typeface="DM Sans"/>
                      </a:endParaRPr>
                    </a:p>
                  </a:txBody>
                  <a:tcPr marL="0" marR="0" marT="0" marB="0"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19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140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0" marB="0"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130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03763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Monthly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1905" marB="0">
                    <a:lnT w="3175">
                      <a:solidFill>
                        <a:srgbClr val="F15D3E"/>
                      </a:solidFill>
                      <a:prstDash val="solid"/>
                    </a:lnT>
                    <a:lnB w="285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1493520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800" spc="-2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Take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7,000 steps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20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days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a month 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Take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10,000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steps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20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days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a</a:t>
                      </a:r>
                      <a:r>
                        <a:rPr sz="800" spc="10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month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113030" marB="0">
                    <a:lnT w="3175">
                      <a:solidFill>
                        <a:srgbClr val="F15D3E"/>
                      </a:solidFill>
                      <a:prstDash val="solid"/>
                    </a:lnT>
                    <a:lnB w="285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400</a:t>
                      </a:r>
                      <a:endParaRPr sz="800">
                        <a:latin typeface="DM Sans"/>
                        <a:cs typeface="DM Sans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500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113030" marB="0">
                    <a:lnT w="3175">
                      <a:solidFill>
                        <a:srgbClr val="F15D3E"/>
                      </a:solidFill>
                      <a:prstDash val="solid"/>
                    </a:lnT>
                    <a:lnB w="28575">
                      <a:solidFill>
                        <a:srgbClr val="F15D3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7485">
                <a:tc rowSpan="3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75565">
                        <a:lnSpc>
                          <a:spcPts val="1070"/>
                        </a:lnSpc>
                      </a:pPr>
                      <a:r>
                        <a:rPr sz="900" b="1" spc="-1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Self-Tracking</a:t>
                      </a:r>
                      <a:endParaRPr sz="900">
                        <a:latin typeface="DM Sans"/>
                        <a:cs typeface="DM Sans"/>
                      </a:endParaRPr>
                    </a:p>
                    <a:p>
                      <a:pPr marL="75565">
                        <a:lnSpc>
                          <a:spcPts val="950"/>
                        </a:lnSpc>
                      </a:pPr>
                      <a:r>
                        <a:rPr sz="800" spc="-1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Track </a:t>
                      </a:r>
                      <a:r>
                        <a:rPr sz="8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healthy </a:t>
                      </a:r>
                      <a:r>
                        <a:rPr sz="8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habits and</a:t>
                      </a:r>
                      <a:r>
                        <a:rPr sz="800" spc="8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activities.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0" marB="0">
                    <a:lnT w="28575">
                      <a:solidFill>
                        <a:srgbClr val="003763"/>
                      </a:solidFill>
                      <a:prstDash val="solid"/>
                    </a:lnT>
                    <a:lnB w="28575">
                      <a:solidFill>
                        <a:srgbClr val="003763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Daily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4445" marB="0">
                    <a:lnT w="28575">
                      <a:solidFill>
                        <a:srgbClr val="F15D3E"/>
                      </a:solidFill>
                      <a:prstDash val="solid"/>
                    </a:lnT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Healthy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Habit tracking (up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to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three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a</a:t>
                      </a:r>
                      <a:r>
                        <a:rPr sz="800" spc="15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day)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5080" marB="0">
                    <a:lnT w="28575">
                      <a:solidFill>
                        <a:srgbClr val="F15D3E"/>
                      </a:solidFill>
                      <a:prstDash val="solid"/>
                    </a:lnT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10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5080" marB="0">
                    <a:lnT w="28575">
                      <a:solidFill>
                        <a:srgbClr val="F15D3E"/>
                      </a:solidFill>
                      <a:prstDash val="solid"/>
                    </a:lnT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73225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28575">
                      <a:solidFill>
                        <a:srgbClr val="003763"/>
                      </a:solidFill>
                      <a:prstDash val="solid"/>
                    </a:lnT>
                    <a:lnB w="28575">
                      <a:solidFill>
                        <a:srgbClr val="003763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Monthly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0" marB="0">
                    <a:lnT w="3175">
                      <a:solidFill>
                        <a:srgbClr val="F15D3E"/>
                      </a:solidFill>
                      <a:prstDash val="solid"/>
                    </a:lnT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128841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Enter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your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weight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or blood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pressure 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Track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healthy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habits 10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days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in a month 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Track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healthy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habits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20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days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in a</a:t>
                      </a:r>
                      <a:r>
                        <a:rPr sz="800" spc="9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month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113030" marB="0">
                    <a:lnT w="3175">
                      <a:solidFill>
                        <a:srgbClr val="F15D3E"/>
                      </a:solidFill>
                      <a:prstDash val="solid"/>
                    </a:lnT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50</a:t>
                      </a:r>
                      <a:endParaRPr sz="800">
                        <a:latin typeface="DM Sans"/>
                        <a:cs typeface="DM Sans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200</a:t>
                      </a:r>
                      <a:endParaRPr sz="800">
                        <a:latin typeface="DM Sans"/>
                        <a:cs typeface="DM Sans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300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113030" marB="0">
                    <a:lnT w="3175">
                      <a:solidFill>
                        <a:srgbClr val="F15D3E"/>
                      </a:solidFill>
                      <a:prstDash val="solid"/>
                    </a:lnT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9387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28575">
                      <a:solidFill>
                        <a:srgbClr val="003763"/>
                      </a:solidFill>
                      <a:prstDash val="solid"/>
                    </a:lnT>
                    <a:lnB w="28575">
                      <a:solidFill>
                        <a:srgbClr val="003763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One-time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107950" marB="0">
                    <a:lnT w="3175">
                      <a:solidFill>
                        <a:srgbClr val="F15D3E"/>
                      </a:solidFill>
                      <a:prstDash val="solid"/>
                    </a:lnT>
                    <a:lnB w="285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800" spc="-2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Track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healthy habits five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days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in one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month for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the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first</a:t>
                      </a:r>
                      <a:r>
                        <a:rPr sz="800" spc="8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time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113030" marB="0">
                    <a:lnT w="3175">
                      <a:solidFill>
                        <a:srgbClr val="F15D3E"/>
                      </a:solidFill>
                      <a:prstDash val="solid"/>
                    </a:lnT>
                    <a:lnB w="285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100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113030" marB="0">
                    <a:lnT w="3175">
                      <a:solidFill>
                        <a:srgbClr val="F15D3E"/>
                      </a:solidFill>
                      <a:prstDash val="solid"/>
                    </a:lnT>
                    <a:lnB w="28575">
                      <a:solidFill>
                        <a:srgbClr val="F15D3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13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003763"/>
                      </a:solidFill>
                      <a:prstDash val="solid"/>
                    </a:lnT>
                    <a:solidFill>
                      <a:srgbClr val="F7F7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Daily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5080" marB="0">
                    <a:lnT w="28575">
                      <a:solidFill>
                        <a:srgbClr val="F15D3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Complete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cards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(up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to two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per</a:t>
                      </a:r>
                      <a:r>
                        <a:rPr sz="800" spc="3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day)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5080" marB="0">
                    <a:lnT w="28575">
                      <a:solidFill>
                        <a:srgbClr val="F15D3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20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5080" marB="0">
                    <a:lnT w="28575">
                      <a:solidFill>
                        <a:srgbClr val="F15D3E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79350">
                <a:tc rowSpan="2" gridSpan="2">
                  <a:txBody>
                    <a:bodyPr/>
                    <a:lstStyle/>
                    <a:p>
                      <a:pPr marL="75565">
                        <a:lnSpc>
                          <a:spcPts val="1025"/>
                        </a:lnSpc>
                        <a:spcBef>
                          <a:spcPts val="20"/>
                        </a:spcBef>
                      </a:pPr>
                      <a:r>
                        <a:rPr sz="900" b="1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Cards</a:t>
                      </a:r>
                      <a:endParaRPr sz="900">
                        <a:latin typeface="DM Sans"/>
                        <a:cs typeface="DM Sans"/>
                      </a:endParaRPr>
                    </a:p>
                  </a:txBody>
                  <a:tcPr marL="0" marR="0" marT="2540" marB="0">
                    <a:solidFill>
                      <a:srgbClr val="F7F7F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175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175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175">
                      <a:solidFill>
                        <a:srgbClr val="93959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5772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solidFill>
                      <a:srgbClr val="F7F7F7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93959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93959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939598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85533">
                <a:tc gridSpan="2">
                  <a:txBody>
                    <a:bodyPr/>
                    <a:lstStyle/>
                    <a:p>
                      <a:pPr marL="75565">
                        <a:lnSpc>
                          <a:spcPts val="894"/>
                        </a:lnSpc>
                      </a:pPr>
                      <a:r>
                        <a:rPr sz="8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Complete, </a:t>
                      </a:r>
                      <a:r>
                        <a:rPr sz="8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learn, and</a:t>
                      </a:r>
                      <a:r>
                        <a:rPr sz="800" spc="5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earn.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0" marB="0">
                    <a:lnB w="28575">
                      <a:solidFill>
                        <a:srgbClr val="003763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Monthly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108585" marB="0">
                    <a:lnB w="285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153352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Complete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10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daily cards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in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a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month 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Complete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20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daily cards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in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a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month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47625" marB="0">
                    <a:lnB w="285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100</a:t>
                      </a:r>
                      <a:endParaRPr sz="800">
                        <a:latin typeface="DM Sans"/>
                        <a:cs typeface="DM Sans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200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47625" marB="0">
                    <a:lnB w="28575">
                      <a:solidFill>
                        <a:srgbClr val="F15D3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894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003763"/>
                      </a:solidFill>
                      <a:prstDash val="solid"/>
                    </a:lnT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8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Personal</a:t>
                      </a:r>
                      <a:r>
                        <a:rPr sz="800" spc="1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Challenges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635" marB="0">
                    <a:lnT w="28575">
                      <a:solidFill>
                        <a:srgbClr val="003763"/>
                      </a:solidFill>
                      <a:prstDash val="solid"/>
                    </a:lnT>
                    <a:lnB w="3175">
                      <a:solidFill>
                        <a:srgbClr val="F15D3E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Monthly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635" marB="0">
                    <a:lnT w="28575">
                      <a:solidFill>
                        <a:srgbClr val="F15D3E"/>
                      </a:solidFill>
                      <a:prstDash val="solid"/>
                    </a:lnT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5725" marR="1909445">
                        <a:lnSpc>
                          <a:spcPct val="100000"/>
                        </a:lnSpc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Create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a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personal challenge  Join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a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personal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challenge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5080" marB="0">
                    <a:lnT w="28575">
                      <a:solidFill>
                        <a:srgbClr val="F15D3E"/>
                      </a:solidFill>
                      <a:prstDash val="solid"/>
                    </a:lnT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50</a:t>
                      </a:r>
                      <a:endParaRPr sz="800">
                        <a:latin typeface="DM Sans"/>
                        <a:cs typeface="DM Sans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100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5080" marB="0">
                    <a:lnT w="28575">
                      <a:solidFill>
                        <a:srgbClr val="F15D3E"/>
                      </a:solidFill>
                      <a:prstDash val="solid"/>
                    </a:lnT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4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905"/>
                        </a:lnSpc>
                        <a:spcBef>
                          <a:spcPts val="440"/>
                        </a:spcBef>
                      </a:pPr>
                      <a:r>
                        <a:rPr sz="8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Healthy</a:t>
                      </a:r>
                      <a:r>
                        <a:rPr sz="800" spc="1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Habit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55880" marB="0">
                    <a:lnT w="3175">
                      <a:solidFill>
                        <a:srgbClr val="F15D3E"/>
                      </a:solidFill>
                      <a:prstDash val="solid"/>
                    </a:lnT>
                    <a:solidFill>
                      <a:srgbClr val="F7F7F7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Monthly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0" marB="0">
                    <a:lnT w="3175">
                      <a:solidFill>
                        <a:srgbClr val="F15D3E"/>
                      </a:solidFill>
                      <a:prstDash val="solid"/>
                    </a:lnT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Win the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promoted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healthy habit</a:t>
                      </a:r>
                      <a:r>
                        <a:rPr sz="800" spc="2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challenge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0" marB="0">
                    <a:lnT w="3175">
                      <a:solidFill>
                        <a:srgbClr val="F15D3E"/>
                      </a:solidFill>
                      <a:prstDash val="solid"/>
                    </a:lnT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200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0" marB="0">
                    <a:lnT w="3175">
                      <a:solidFill>
                        <a:srgbClr val="F15D3E"/>
                      </a:solidFill>
                      <a:prstDash val="solid"/>
                    </a:lnT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2755">
                <a:tc rowSpan="2">
                  <a:txBody>
                    <a:bodyPr/>
                    <a:lstStyle/>
                    <a:p>
                      <a:pPr marL="75565">
                        <a:lnSpc>
                          <a:spcPts val="1025"/>
                        </a:lnSpc>
                        <a:spcBef>
                          <a:spcPts val="229"/>
                        </a:spcBef>
                      </a:pPr>
                      <a:r>
                        <a:rPr sz="900" b="1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Challenges</a:t>
                      </a:r>
                      <a:endParaRPr sz="900">
                        <a:latin typeface="DM Sans"/>
                        <a:cs typeface="DM Sans"/>
                      </a:endParaRPr>
                    </a:p>
                  </a:txBody>
                  <a:tcPr marL="0" marR="0" marT="29209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915"/>
                        </a:lnSpc>
                      </a:pPr>
                      <a:r>
                        <a:rPr sz="8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Challenges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0" marB="0">
                    <a:lnB w="3175">
                      <a:solidFill>
                        <a:srgbClr val="F15D3E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3175">
                      <a:solidFill>
                        <a:srgbClr val="F15D3E"/>
                      </a:solidFill>
                      <a:prstDash val="solid"/>
                    </a:lnT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3175">
                      <a:solidFill>
                        <a:srgbClr val="F15D3E"/>
                      </a:solidFill>
                      <a:prstDash val="solid"/>
                    </a:lnT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3175">
                      <a:solidFill>
                        <a:srgbClr val="F15D3E"/>
                      </a:solidFill>
                      <a:prstDash val="solid"/>
                    </a:lnT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9209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F15D3E"/>
                      </a:solidFill>
                      <a:prstDash val="solid"/>
                    </a:lnT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F15D3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F15D3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F15D3E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709890">
                <a:tc>
                  <a:txBody>
                    <a:bodyPr/>
                    <a:lstStyle/>
                    <a:p>
                      <a:pPr marL="75565">
                        <a:lnSpc>
                          <a:spcPts val="894"/>
                        </a:lnSpc>
                      </a:pPr>
                      <a:r>
                        <a:rPr sz="8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Set</a:t>
                      </a:r>
                      <a:r>
                        <a:rPr sz="800" spc="1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and</a:t>
                      </a:r>
                      <a:endParaRPr sz="800">
                        <a:latin typeface="DM Sans"/>
                        <a:cs typeface="DM Sans"/>
                      </a:endParaRPr>
                    </a:p>
                    <a:p>
                      <a:pPr marL="75565" marR="498475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achi</a:t>
                      </a:r>
                      <a:r>
                        <a:rPr sz="800" spc="-2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ev</a:t>
                      </a:r>
                      <a:r>
                        <a:rPr sz="8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e  </a:t>
                      </a:r>
                      <a:r>
                        <a:rPr sz="8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goals.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0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5565" marR="27114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8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De</a:t>
                      </a:r>
                      <a:r>
                        <a:rPr sz="800" spc="-2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s</a:t>
                      </a:r>
                      <a:r>
                        <a:rPr sz="8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tin</a:t>
                      </a:r>
                      <a:r>
                        <a:rPr sz="800" spc="-1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a</a:t>
                      </a:r>
                      <a:r>
                        <a:rPr sz="8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tion-Based  </a:t>
                      </a:r>
                      <a:r>
                        <a:rPr sz="8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Steps</a:t>
                      </a:r>
                      <a:r>
                        <a:rPr sz="8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Challenges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0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Quarterly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Join the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company</a:t>
                      </a:r>
                      <a:r>
                        <a:rPr sz="800" spc="5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challenge</a:t>
                      </a:r>
                      <a:endParaRPr sz="800">
                        <a:latin typeface="DM Sans"/>
                        <a:cs typeface="DM Sans"/>
                      </a:endParaRPr>
                    </a:p>
                    <a:p>
                      <a:pPr marL="85725" marR="186690">
                        <a:lnSpc>
                          <a:spcPct val="100000"/>
                        </a:lnSpc>
                      </a:pPr>
                      <a:r>
                        <a:rPr sz="800" spc="-1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Post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a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chat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comment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at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least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once a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week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during the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challenge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period</a:t>
                      </a:r>
                      <a:endParaRPr sz="800">
                        <a:latin typeface="DM Sans"/>
                        <a:cs typeface="DM Sans"/>
                      </a:endParaRPr>
                    </a:p>
                    <a:p>
                      <a:pPr marL="85725" marR="321310">
                        <a:lnSpc>
                          <a:spcPct val="100000"/>
                        </a:lnSpc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Track steps at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least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once a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week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during the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challenge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period 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Create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and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fill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a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team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in the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company</a:t>
                      </a:r>
                      <a:r>
                        <a:rPr sz="800" spc="17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challenge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9398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100</a:t>
                      </a:r>
                      <a:endParaRPr sz="800">
                        <a:latin typeface="DM Sans"/>
                        <a:cs typeface="DM Sans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100</a:t>
                      </a:r>
                      <a:endParaRPr sz="800">
                        <a:latin typeface="DM Sans"/>
                        <a:cs typeface="DM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100</a:t>
                      </a:r>
                      <a:endParaRPr sz="800">
                        <a:latin typeface="DM Sans"/>
                        <a:cs typeface="DM Sans"/>
                      </a:endParaRPr>
                    </a:p>
                    <a:p>
                      <a:pPr marL="9525" algn="ctr">
                        <a:lnSpc>
                          <a:spcPts val="905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250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9398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219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86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Unlock a</a:t>
                      </a:r>
                      <a:r>
                        <a:rPr sz="800" spc="3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destination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86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100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099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03763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03763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915"/>
                        </a:lnSpc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Reach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the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final destination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of a</a:t>
                      </a:r>
                      <a:r>
                        <a:rPr sz="800" spc="13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challenge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0" marB="0">
                    <a:lnB w="285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15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100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0" marB="0">
                    <a:lnB w="28575">
                      <a:solidFill>
                        <a:srgbClr val="F15D3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6684830" y="9322408"/>
            <a:ext cx="6432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0" dirty="0">
                <a:solidFill>
                  <a:srgbClr val="231F20"/>
                </a:solidFill>
                <a:latin typeface="DM Sans"/>
                <a:cs typeface="DM Sans"/>
              </a:rPr>
              <a:t>(</a:t>
            </a:r>
            <a:r>
              <a:rPr sz="900" dirty="0">
                <a:solidFill>
                  <a:srgbClr val="231F20"/>
                </a:solidFill>
                <a:latin typeface="DM Sans"/>
                <a:cs typeface="DM Sans"/>
              </a:rPr>
              <a:t>continued)</a:t>
            </a:r>
            <a:endParaRPr sz="900">
              <a:latin typeface="DM Sans"/>
              <a:cs typeface="DM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500" y="8311183"/>
            <a:ext cx="16109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4C4D4F"/>
                </a:solidFill>
                <a:latin typeface="DM Sans"/>
                <a:cs typeface="DM Sans"/>
              </a:rPr>
              <a:t>**Maximum of 140 points per</a:t>
            </a:r>
            <a:r>
              <a:rPr sz="800" spc="-9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800" spc="-20" dirty="0">
                <a:solidFill>
                  <a:srgbClr val="4C4D4F"/>
                </a:solidFill>
                <a:latin typeface="DM Sans"/>
                <a:cs typeface="DM Sans"/>
              </a:rPr>
              <a:t>day.</a:t>
            </a:r>
            <a:endParaRPr sz="800">
              <a:latin typeface="DM Sans"/>
              <a:cs typeface="DM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39616" y="758102"/>
            <a:ext cx="26816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15D3E"/>
                </a:solidFill>
                <a:latin typeface="Bebas Neue"/>
                <a:cs typeface="Bebas Neue"/>
              </a:rPr>
              <a:t>Here’s How </a:t>
            </a:r>
            <a:r>
              <a:rPr sz="2000" spc="-5" dirty="0">
                <a:solidFill>
                  <a:srgbClr val="F15D3E"/>
                </a:solidFill>
                <a:latin typeface="Bebas Neue"/>
                <a:cs typeface="Bebas Neue"/>
              </a:rPr>
              <a:t>to </a:t>
            </a:r>
            <a:r>
              <a:rPr sz="2000" dirty="0">
                <a:solidFill>
                  <a:srgbClr val="F15D3E"/>
                </a:solidFill>
                <a:latin typeface="Bebas Neue"/>
                <a:cs typeface="Bebas Neue"/>
              </a:rPr>
              <a:t>Earn Points</a:t>
            </a:r>
            <a:r>
              <a:rPr sz="2000" spc="-85" dirty="0">
                <a:solidFill>
                  <a:srgbClr val="F15D3E"/>
                </a:solidFill>
                <a:latin typeface="Bebas Neue"/>
                <a:cs typeface="Bebas Neue"/>
              </a:rPr>
              <a:t> </a:t>
            </a:r>
            <a:r>
              <a:rPr sz="1000" b="1" spc="-10" dirty="0">
                <a:solidFill>
                  <a:srgbClr val="0081C6"/>
                </a:solidFill>
                <a:latin typeface="DM Sans"/>
                <a:cs typeface="DM Sans"/>
              </a:rPr>
              <a:t>(Cont.)</a:t>
            </a:r>
            <a:endParaRPr sz="1000">
              <a:latin typeface="DM Sans"/>
              <a:cs typeface="DM San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7200" y="1257300"/>
            <a:ext cx="6858000" cy="228600"/>
            <a:chOff x="457200" y="1257300"/>
            <a:chExt cx="6858000" cy="228600"/>
          </a:xfrm>
        </p:grpSpPr>
        <p:sp>
          <p:nvSpPr>
            <p:cNvPr id="4" name="object 4"/>
            <p:cNvSpPr/>
            <p:nvPr/>
          </p:nvSpPr>
          <p:spPr>
            <a:xfrm>
              <a:off x="457200" y="1257299"/>
              <a:ext cx="6858000" cy="228600"/>
            </a:xfrm>
            <a:custGeom>
              <a:avLst/>
              <a:gdLst/>
              <a:ahLst/>
              <a:cxnLst/>
              <a:rect l="l" t="t" r="r" b="b"/>
              <a:pathLst>
                <a:path w="6858000" h="228600">
                  <a:moveTo>
                    <a:pt x="6144755" y="0"/>
                  </a:moveTo>
                  <a:lnTo>
                    <a:pt x="2857500" y="0"/>
                  </a:lnTo>
                  <a:lnTo>
                    <a:pt x="2171700" y="0"/>
                  </a:lnTo>
                  <a:lnTo>
                    <a:pt x="0" y="0"/>
                  </a:lnTo>
                  <a:lnTo>
                    <a:pt x="0" y="228600"/>
                  </a:lnTo>
                  <a:lnTo>
                    <a:pt x="2171700" y="228600"/>
                  </a:lnTo>
                  <a:lnTo>
                    <a:pt x="2857500" y="228600"/>
                  </a:lnTo>
                  <a:lnTo>
                    <a:pt x="6144755" y="228600"/>
                  </a:lnTo>
                  <a:lnTo>
                    <a:pt x="6144755" y="0"/>
                  </a:lnTo>
                  <a:close/>
                </a:path>
                <a:path w="6858000" h="228600">
                  <a:moveTo>
                    <a:pt x="6858000" y="0"/>
                  </a:moveTo>
                  <a:lnTo>
                    <a:pt x="6144768" y="0"/>
                  </a:lnTo>
                  <a:lnTo>
                    <a:pt x="6144768" y="228600"/>
                  </a:lnTo>
                  <a:lnTo>
                    <a:pt x="6858000" y="228600"/>
                  </a:lnTo>
                  <a:lnTo>
                    <a:pt x="6858000" y="0"/>
                  </a:lnTo>
                  <a:close/>
                </a:path>
              </a:pathLst>
            </a:custGeom>
            <a:solidFill>
              <a:srgbClr val="0037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14700" y="1257300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22860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01967" y="1257300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22860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44500" y="1257300"/>
          <a:ext cx="6858634" cy="59037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3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1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DM Sans"/>
                          <a:cs typeface="DM Sans"/>
                        </a:rPr>
                        <a:t>What </a:t>
                      </a:r>
                      <a:r>
                        <a:rPr sz="900" b="1" spc="-30" dirty="0">
                          <a:solidFill>
                            <a:srgbClr val="FFFFFF"/>
                          </a:solidFill>
                          <a:latin typeface="DM Sans"/>
                          <a:cs typeface="DM Sans"/>
                        </a:rPr>
                        <a:t>You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DM Sans"/>
                          <a:cs typeface="DM Sans"/>
                        </a:rPr>
                        <a:t> Do</a:t>
                      </a:r>
                      <a:endParaRPr sz="900">
                        <a:latin typeface="DM Sans"/>
                        <a:cs typeface="DM Sans"/>
                      </a:endParaRPr>
                    </a:p>
                  </a:txBody>
                  <a:tcPr marL="0" marR="0" marT="31115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3763"/>
                    </a:solidFill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DM Sans"/>
                          <a:cs typeface="DM Sans"/>
                        </a:rPr>
                        <a:t>How</a:t>
                      </a:r>
                      <a:r>
                        <a:rPr sz="900" b="1" spc="-30" dirty="0">
                          <a:solidFill>
                            <a:srgbClr val="FFFFFF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DM Sans"/>
                          <a:cs typeface="DM Sans"/>
                        </a:rPr>
                        <a:t>Often</a:t>
                      </a:r>
                      <a:endParaRPr sz="900">
                        <a:latin typeface="DM Sans"/>
                        <a:cs typeface="DM Sans"/>
                      </a:endParaRPr>
                    </a:p>
                  </a:txBody>
                  <a:tcPr marL="0" marR="0" marT="31115" marB="0">
                    <a:lnL w="635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DM Sans"/>
                          <a:cs typeface="DM Sans"/>
                        </a:rPr>
                        <a:t>Requirements</a:t>
                      </a:r>
                      <a:endParaRPr sz="900">
                        <a:latin typeface="DM Sans"/>
                        <a:cs typeface="DM Sans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DM Sans"/>
                          <a:cs typeface="DM Sans"/>
                        </a:rPr>
                        <a:t>Points</a:t>
                      </a:r>
                      <a:endParaRPr sz="900">
                        <a:latin typeface="DM Sans"/>
                        <a:cs typeface="DM Sans"/>
                      </a:endParaRPr>
                    </a:p>
                  </a:txBody>
                  <a:tcPr marL="0" marR="0" marT="3111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305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75565">
                        <a:lnSpc>
                          <a:spcPts val="1070"/>
                        </a:lnSpc>
                        <a:spcBef>
                          <a:spcPts val="5"/>
                        </a:spcBef>
                      </a:pPr>
                      <a:r>
                        <a:rPr sz="900" b="1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Nutrition</a:t>
                      </a:r>
                      <a:endParaRPr sz="900">
                        <a:latin typeface="DM Sans"/>
                        <a:cs typeface="DM Sans"/>
                      </a:endParaRPr>
                    </a:p>
                    <a:p>
                      <a:pPr marL="75565">
                        <a:lnSpc>
                          <a:spcPts val="950"/>
                        </a:lnSpc>
                      </a:pPr>
                      <a:r>
                        <a:rPr sz="8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See </a:t>
                      </a:r>
                      <a:r>
                        <a:rPr sz="800" spc="-1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how </a:t>
                      </a:r>
                      <a:r>
                        <a:rPr sz="8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healthy </a:t>
                      </a:r>
                      <a:r>
                        <a:rPr sz="8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choices add</a:t>
                      </a:r>
                      <a:r>
                        <a:rPr sz="800" spc="1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up.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0" marB="0">
                    <a:lnB w="28575">
                      <a:solidFill>
                        <a:srgbClr val="003763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Daily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6350" marB="0"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909319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Daily calorie tracking using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MyFitnessPal 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Browse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healthy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recipes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113030" marB="0"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0560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20</a:t>
                      </a:r>
                      <a:endParaRPr sz="800">
                        <a:latin typeface="DM Sans"/>
                        <a:cs typeface="DM Sans"/>
                      </a:endParaRPr>
                    </a:p>
                    <a:p>
                      <a:pPr marL="683895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10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113030" marB="0"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3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28575">
                      <a:solidFill>
                        <a:srgbClr val="003763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800" spc="-2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Weekly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6350" marB="0">
                    <a:lnT w="3175">
                      <a:solidFill>
                        <a:srgbClr val="F15D3E"/>
                      </a:solidFill>
                      <a:prstDash val="solid"/>
                    </a:lnT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1565910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Add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a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recipe to grocery list 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Favorite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a</a:t>
                      </a:r>
                      <a:r>
                        <a:rPr sz="800" spc="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recipe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113030" marB="0">
                    <a:lnT w="3175">
                      <a:solidFill>
                        <a:srgbClr val="F15D3E"/>
                      </a:solidFill>
                      <a:prstDash val="solid"/>
                    </a:lnT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4530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800" spc="-1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10</a:t>
                      </a:r>
                      <a:endParaRPr sz="800">
                        <a:latin typeface="DM Sans"/>
                        <a:cs typeface="DM Sans"/>
                      </a:endParaRPr>
                    </a:p>
                    <a:p>
                      <a:pPr marL="684530">
                        <a:lnSpc>
                          <a:spcPct val="100000"/>
                        </a:lnSpc>
                      </a:pPr>
                      <a:r>
                        <a:rPr sz="800" spc="-1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10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113030" marB="0">
                    <a:lnT w="3175">
                      <a:solidFill>
                        <a:srgbClr val="F15D3E"/>
                      </a:solidFill>
                      <a:prstDash val="solid"/>
                    </a:lnT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38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28575">
                      <a:solidFill>
                        <a:srgbClr val="003763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Quarterly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113030" marB="0">
                    <a:lnT w="3175">
                      <a:solidFill>
                        <a:srgbClr val="F15D3E"/>
                      </a:solidFill>
                      <a:prstDash val="solid"/>
                    </a:lnT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Select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your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eating</a:t>
                      </a:r>
                      <a:r>
                        <a:rPr sz="800" spc="7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type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113030" marB="0">
                    <a:lnT w="3175">
                      <a:solidFill>
                        <a:srgbClr val="F15D3E"/>
                      </a:solidFill>
                      <a:prstDash val="solid"/>
                    </a:lnT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6555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800" spc="-1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250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113030" marB="0">
                    <a:lnT w="3175">
                      <a:solidFill>
                        <a:srgbClr val="F15D3E"/>
                      </a:solidFill>
                      <a:prstDash val="solid"/>
                    </a:lnT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30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28575">
                      <a:solidFill>
                        <a:srgbClr val="003763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Monthly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6350" marB="0">
                    <a:lnT w="3175">
                      <a:solidFill>
                        <a:srgbClr val="F15D3E"/>
                      </a:solidFill>
                      <a:prstDash val="solid"/>
                    </a:lnT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127190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800" spc="-2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Track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calories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10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days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in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a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month 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Track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calories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20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days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in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a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month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113030" marB="0">
                    <a:lnT w="3175">
                      <a:solidFill>
                        <a:srgbClr val="F15D3E"/>
                      </a:solidFill>
                      <a:prstDash val="solid"/>
                    </a:lnT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63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200</a:t>
                      </a:r>
                      <a:endParaRPr sz="800">
                        <a:latin typeface="DM Sans"/>
                        <a:cs typeface="DM Sans"/>
                      </a:endParaRPr>
                    </a:p>
                    <a:p>
                      <a:pPr marL="634365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300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113030" marB="0">
                    <a:lnT w="3175">
                      <a:solidFill>
                        <a:srgbClr val="F15D3E"/>
                      </a:solidFill>
                      <a:prstDash val="solid"/>
                    </a:lnT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38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28575">
                      <a:solidFill>
                        <a:srgbClr val="003763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One-time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113030" marB="0">
                    <a:lnT w="3175">
                      <a:solidFill>
                        <a:srgbClr val="F15D3E"/>
                      </a:solidFill>
                      <a:prstDash val="solid"/>
                    </a:lnT>
                    <a:lnB w="285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800" spc="-1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Connect calorie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tracker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to</a:t>
                      </a:r>
                      <a:r>
                        <a:rPr sz="800" spc="2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MyFitnessPal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113030" marB="0">
                    <a:lnT w="3175">
                      <a:solidFill>
                        <a:srgbClr val="F15D3E"/>
                      </a:solidFill>
                      <a:prstDash val="solid"/>
                    </a:lnT>
                    <a:lnB w="285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100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113030" marB="0">
                    <a:lnT w="3175">
                      <a:solidFill>
                        <a:srgbClr val="F15D3E"/>
                      </a:solidFill>
                      <a:prstDash val="solid"/>
                    </a:lnT>
                    <a:lnB w="28575">
                      <a:solidFill>
                        <a:srgbClr val="F15D3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562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75565">
                        <a:lnSpc>
                          <a:spcPts val="1070"/>
                        </a:lnSpc>
                      </a:pPr>
                      <a:r>
                        <a:rPr sz="900" b="1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Sleep</a:t>
                      </a:r>
                      <a:r>
                        <a:rPr sz="750" b="1" baseline="33333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†</a:t>
                      </a:r>
                      <a:endParaRPr sz="750" baseline="33333">
                        <a:latin typeface="DM Sans"/>
                        <a:cs typeface="DM Sans"/>
                      </a:endParaRPr>
                    </a:p>
                    <a:p>
                      <a:pPr marL="75565">
                        <a:lnSpc>
                          <a:spcPts val="950"/>
                        </a:lnSpc>
                      </a:pPr>
                      <a:r>
                        <a:rPr sz="8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Connect more </a:t>
                      </a:r>
                      <a:r>
                        <a:rPr sz="8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sleep </a:t>
                      </a:r>
                      <a:r>
                        <a:rPr sz="800" spc="-1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to </a:t>
                      </a:r>
                      <a:r>
                        <a:rPr sz="8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better</a:t>
                      </a:r>
                      <a:r>
                        <a:rPr sz="800" spc="9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health.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0" marB="0">
                    <a:lnT w="28575">
                      <a:solidFill>
                        <a:srgbClr val="003763"/>
                      </a:solidFill>
                      <a:prstDash val="solid"/>
                    </a:lnT>
                    <a:lnB w="28575">
                      <a:solidFill>
                        <a:srgbClr val="003763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Daily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0" marB="0">
                    <a:lnT w="28575">
                      <a:solidFill>
                        <a:srgbClr val="F15D3E"/>
                      </a:solidFill>
                      <a:prstDash val="solid"/>
                    </a:lnT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Track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sleep</a:t>
                      </a:r>
                      <a:r>
                        <a:rPr sz="800" spc="4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manually</a:t>
                      </a:r>
                      <a:endParaRPr sz="800">
                        <a:latin typeface="DM Sans"/>
                        <a:cs typeface="DM Sans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Track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sleep nightly</a:t>
                      </a:r>
                      <a:r>
                        <a:rPr sz="800" spc="6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(validated)</a:t>
                      </a:r>
                      <a:endParaRPr sz="800">
                        <a:latin typeface="DM Sans"/>
                        <a:cs typeface="DM Sans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Sleep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more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than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seven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hours a night</a:t>
                      </a:r>
                      <a:r>
                        <a:rPr sz="800" spc="13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(validated)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3810" marB="0">
                    <a:lnT w="28575">
                      <a:solidFill>
                        <a:srgbClr val="F15D3E"/>
                      </a:solidFill>
                      <a:prstDash val="solid"/>
                    </a:lnT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83895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10</a:t>
                      </a:r>
                      <a:endParaRPr sz="800">
                        <a:latin typeface="DM Sans"/>
                        <a:cs typeface="DM Sans"/>
                      </a:endParaRPr>
                    </a:p>
                    <a:p>
                      <a:pPr marL="670560">
                        <a:lnSpc>
                          <a:spcPct val="100000"/>
                        </a:lnSpc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20</a:t>
                      </a:r>
                      <a:endParaRPr sz="800">
                        <a:latin typeface="DM Sans"/>
                        <a:cs typeface="DM Sans"/>
                      </a:endParaRPr>
                    </a:p>
                    <a:p>
                      <a:pPr marL="668020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50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3810" marB="0">
                    <a:lnT w="28575">
                      <a:solidFill>
                        <a:srgbClr val="F15D3E"/>
                      </a:solidFill>
                      <a:prstDash val="solid"/>
                    </a:lnT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75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28575">
                      <a:solidFill>
                        <a:srgbClr val="003763"/>
                      </a:solidFill>
                      <a:prstDash val="solid"/>
                    </a:lnT>
                    <a:lnB w="28575">
                      <a:solidFill>
                        <a:srgbClr val="003763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Monthly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0" marB="0">
                    <a:lnT w="3175">
                      <a:solidFill>
                        <a:srgbClr val="F15D3E"/>
                      </a:solidFill>
                      <a:prstDash val="solid"/>
                    </a:lnT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85725" marR="1334135">
                        <a:lnSpc>
                          <a:spcPct val="100000"/>
                        </a:lnSpc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Track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sleep 10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days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in a month 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Track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sleep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20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days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in a</a:t>
                      </a:r>
                      <a:r>
                        <a:rPr sz="800" spc="4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month</a:t>
                      </a:r>
                      <a:endParaRPr sz="800">
                        <a:latin typeface="DM Sans"/>
                        <a:cs typeface="DM Sans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Sleep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more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than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seven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hours,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20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days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a</a:t>
                      </a:r>
                      <a:r>
                        <a:rPr sz="800" spc="16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month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2540" marB="0">
                    <a:lnT w="3175">
                      <a:solidFill>
                        <a:srgbClr val="F15D3E"/>
                      </a:solidFill>
                      <a:prstDash val="solid"/>
                    </a:lnT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648970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100</a:t>
                      </a:r>
                      <a:endParaRPr sz="800">
                        <a:latin typeface="DM Sans"/>
                        <a:cs typeface="DM Sans"/>
                      </a:endParaRPr>
                    </a:p>
                    <a:p>
                      <a:pPr marL="635635">
                        <a:lnSpc>
                          <a:spcPct val="100000"/>
                        </a:lnSpc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200</a:t>
                      </a:r>
                      <a:endParaRPr sz="800">
                        <a:latin typeface="DM Sans"/>
                        <a:cs typeface="DM Sans"/>
                      </a:endParaRPr>
                    </a:p>
                    <a:p>
                      <a:pPr marL="634365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300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2540" marB="0">
                    <a:lnT w="3175">
                      <a:solidFill>
                        <a:srgbClr val="F15D3E"/>
                      </a:solidFill>
                      <a:prstDash val="solid"/>
                    </a:lnT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43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28575">
                      <a:solidFill>
                        <a:srgbClr val="003763"/>
                      </a:solidFill>
                      <a:prstDash val="solid"/>
                    </a:lnT>
                    <a:lnB w="28575">
                      <a:solidFill>
                        <a:srgbClr val="003763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Quarterly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1270" marB="0">
                    <a:lnT w="3175">
                      <a:solidFill>
                        <a:srgbClr val="F15D3E"/>
                      </a:solidFill>
                      <a:prstDash val="solid"/>
                    </a:lnT>
                    <a:lnB w="285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800" spc="-1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Choose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your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sleep</a:t>
                      </a:r>
                      <a:r>
                        <a:rPr sz="800" spc="1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profile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2540" marB="0">
                    <a:lnT w="3175">
                      <a:solidFill>
                        <a:srgbClr val="F15D3E"/>
                      </a:solidFill>
                      <a:prstDash val="solid"/>
                    </a:lnT>
                    <a:lnB w="285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376555" algn="ctr">
                        <a:lnSpc>
                          <a:spcPct val="100000"/>
                        </a:lnSpc>
                      </a:pPr>
                      <a:r>
                        <a:rPr sz="800" spc="-1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250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2540" marB="0">
                    <a:lnT w="3175">
                      <a:solidFill>
                        <a:srgbClr val="F15D3E"/>
                      </a:solidFill>
                      <a:prstDash val="solid"/>
                    </a:lnT>
                    <a:lnB w="28575">
                      <a:solidFill>
                        <a:srgbClr val="F15D3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748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75565">
                        <a:lnSpc>
                          <a:spcPts val="1070"/>
                        </a:lnSpc>
                      </a:pPr>
                      <a:r>
                        <a:rPr sz="900" b="1" spc="-1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Journeys</a:t>
                      </a:r>
                      <a:endParaRPr sz="900">
                        <a:latin typeface="DM Sans"/>
                        <a:cs typeface="DM Sans"/>
                      </a:endParaRPr>
                    </a:p>
                    <a:p>
                      <a:pPr marL="75565" marR="767080">
                        <a:lnSpc>
                          <a:spcPts val="960"/>
                        </a:lnSpc>
                        <a:spcBef>
                          <a:spcPts val="25"/>
                        </a:spcBef>
                      </a:pPr>
                      <a:r>
                        <a:rPr sz="8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Build </a:t>
                      </a:r>
                      <a:r>
                        <a:rPr sz="8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healthy </a:t>
                      </a:r>
                      <a:r>
                        <a:rPr sz="8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habits </a:t>
                      </a:r>
                      <a:r>
                        <a:rPr sz="8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through  </a:t>
                      </a:r>
                      <a:r>
                        <a:rPr sz="8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self-guided</a:t>
                      </a:r>
                      <a:r>
                        <a:rPr sz="800" spc="1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courses.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5080" marB="0">
                    <a:lnT w="28575">
                      <a:solidFill>
                        <a:srgbClr val="003763"/>
                      </a:solidFill>
                      <a:prstDash val="solid"/>
                    </a:lnT>
                    <a:lnB w="28575">
                      <a:solidFill>
                        <a:srgbClr val="003763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Daily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5080" marB="0">
                    <a:lnT w="28575">
                      <a:solidFill>
                        <a:srgbClr val="F15D3E"/>
                      </a:solidFill>
                      <a:prstDash val="solid"/>
                    </a:lnT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Complete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a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Journey</a:t>
                      </a:r>
                      <a:r>
                        <a:rPr sz="800" spc="6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step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5080" marB="0">
                    <a:lnT w="28575">
                      <a:solidFill>
                        <a:srgbClr val="F15D3E"/>
                      </a:solidFill>
                      <a:prstDash val="solid"/>
                    </a:lnT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76555" algn="ctr">
                        <a:lnSpc>
                          <a:spcPct val="100000"/>
                        </a:lnSpc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20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5080" marB="0">
                    <a:lnT w="28575">
                      <a:solidFill>
                        <a:srgbClr val="F15D3E"/>
                      </a:solidFill>
                      <a:prstDash val="solid"/>
                    </a:lnT>
                    <a:lnB w="3175">
                      <a:solidFill>
                        <a:srgbClr val="F15D3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93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T w="28575">
                      <a:solidFill>
                        <a:srgbClr val="003763"/>
                      </a:solidFill>
                      <a:prstDash val="solid"/>
                    </a:lnT>
                    <a:lnB w="28575">
                      <a:solidFill>
                        <a:srgbClr val="003763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800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Quarterly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113030" marB="0">
                    <a:lnT w="3175">
                      <a:solidFill>
                        <a:srgbClr val="F15D3E"/>
                      </a:solidFill>
                      <a:prstDash val="solid"/>
                    </a:lnT>
                    <a:lnB w="285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Complete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a</a:t>
                      </a:r>
                      <a:r>
                        <a:rPr sz="800" spc="4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Journey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113030" marB="0">
                    <a:lnT w="3175">
                      <a:solidFill>
                        <a:srgbClr val="F15D3E"/>
                      </a:solidFill>
                      <a:prstDash val="solid"/>
                    </a:lnT>
                    <a:lnB w="285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7825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250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113030" marB="0">
                    <a:lnT w="3175">
                      <a:solidFill>
                        <a:srgbClr val="F15D3E"/>
                      </a:solidFill>
                      <a:prstDash val="solid"/>
                    </a:lnT>
                    <a:lnB w="28575">
                      <a:solidFill>
                        <a:srgbClr val="F15D3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38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75565">
                        <a:lnSpc>
                          <a:spcPts val="1070"/>
                        </a:lnSpc>
                        <a:spcBef>
                          <a:spcPts val="5"/>
                        </a:spcBef>
                      </a:pPr>
                      <a:r>
                        <a:rPr sz="900" b="1" spc="-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More </a:t>
                      </a:r>
                      <a:r>
                        <a:rPr sz="900" b="1" spc="-25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Ways </a:t>
                      </a:r>
                      <a:r>
                        <a:rPr sz="900" b="1" spc="-1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to</a:t>
                      </a:r>
                      <a:r>
                        <a:rPr sz="900" b="1" spc="8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900" b="1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Earn</a:t>
                      </a:r>
                      <a:endParaRPr sz="900">
                        <a:latin typeface="DM Sans"/>
                        <a:cs typeface="DM Sans"/>
                      </a:endParaRPr>
                    </a:p>
                    <a:p>
                      <a:pPr marL="75565">
                        <a:lnSpc>
                          <a:spcPts val="950"/>
                        </a:lnSpc>
                      </a:pPr>
                      <a:r>
                        <a:rPr sz="8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Do the little</a:t>
                      </a:r>
                      <a:r>
                        <a:rPr sz="800" spc="5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dirty="0">
                          <a:solidFill>
                            <a:srgbClr val="4C4D4F"/>
                          </a:solidFill>
                          <a:latin typeface="DM Sans"/>
                          <a:cs typeface="DM Sans"/>
                        </a:rPr>
                        <a:t>things.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0" marB="0">
                    <a:lnT w="28575">
                      <a:solidFill>
                        <a:srgbClr val="003763"/>
                      </a:solidFill>
                      <a:prstDash val="solid"/>
                    </a:lnT>
                    <a:lnB w="28575">
                      <a:solidFill>
                        <a:srgbClr val="003763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One-time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0" marB="0">
                    <a:lnT w="28575">
                      <a:solidFill>
                        <a:srgbClr val="F15D3E"/>
                      </a:solidFill>
                      <a:prstDash val="solid"/>
                    </a:lnT>
                    <a:lnB w="285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Registration</a:t>
                      </a:r>
                      <a:endParaRPr sz="800">
                        <a:latin typeface="DM Sans"/>
                        <a:cs typeface="DM Sans"/>
                      </a:endParaRPr>
                    </a:p>
                    <a:p>
                      <a:pPr marL="85725" marR="1474470">
                        <a:lnSpc>
                          <a:spcPct val="100000"/>
                        </a:lnSpc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Connect first activity device 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Add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profile</a:t>
                      </a:r>
                      <a:r>
                        <a:rPr sz="800" spc="4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picture</a:t>
                      </a:r>
                      <a:endParaRPr sz="800">
                        <a:latin typeface="DM Sans"/>
                        <a:cs typeface="DM Sans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Add your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first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five</a:t>
                      </a:r>
                      <a:r>
                        <a:rPr sz="800" spc="9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friends</a:t>
                      </a:r>
                      <a:endParaRPr sz="800">
                        <a:latin typeface="DM Sans"/>
                        <a:cs typeface="DM Sans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Add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a friend outside of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your</a:t>
                      </a:r>
                      <a:r>
                        <a:rPr sz="800" spc="114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company</a:t>
                      </a:r>
                      <a:endParaRPr sz="800">
                        <a:latin typeface="DM Sans"/>
                        <a:cs typeface="DM Sans"/>
                      </a:endParaRPr>
                    </a:p>
                    <a:p>
                      <a:pPr marL="85725" marR="730885">
                        <a:lnSpc>
                          <a:spcPct val="100000"/>
                        </a:lnSpc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Invite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up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to five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colleagues (50 points each)  Initial sign-in on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your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mobile</a:t>
                      </a:r>
                      <a:r>
                        <a:rPr sz="800" spc="8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app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90170" marB="0">
                    <a:lnT w="28575">
                      <a:solidFill>
                        <a:srgbClr val="F15D3E"/>
                      </a:solidFill>
                      <a:prstDash val="solid"/>
                    </a:lnT>
                    <a:lnB w="28575">
                      <a:solidFill>
                        <a:srgbClr val="F15D3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897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100</a:t>
                      </a:r>
                      <a:endParaRPr sz="800">
                        <a:latin typeface="DM Sans"/>
                        <a:cs typeface="DM Sans"/>
                      </a:endParaRPr>
                    </a:p>
                    <a:p>
                      <a:pPr marL="635635">
                        <a:lnSpc>
                          <a:spcPct val="100000"/>
                        </a:lnSpc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200</a:t>
                      </a:r>
                      <a:endParaRPr sz="800">
                        <a:latin typeface="DM Sans"/>
                        <a:cs typeface="DM Sans"/>
                      </a:endParaRPr>
                    </a:p>
                    <a:p>
                      <a:pPr marL="648970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100</a:t>
                      </a:r>
                      <a:endParaRPr sz="800">
                        <a:latin typeface="DM Sans"/>
                        <a:cs typeface="DM Sans"/>
                      </a:endParaRPr>
                    </a:p>
                    <a:p>
                      <a:pPr marL="638810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250</a:t>
                      </a:r>
                      <a:endParaRPr sz="800">
                        <a:latin typeface="DM Sans"/>
                        <a:cs typeface="DM Sans"/>
                      </a:endParaRPr>
                    </a:p>
                    <a:p>
                      <a:pPr marL="648970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100</a:t>
                      </a:r>
                      <a:endParaRPr sz="800">
                        <a:latin typeface="DM Sans"/>
                        <a:cs typeface="DM Sans"/>
                      </a:endParaRPr>
                    </a:p>
                    <a:p>
                      <a:pPr marL="638810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250</a:t>
                      </a:r>
                      <a:endParaRPr sz="800">
                        <a:latin typeface="DM Sans"/>
                        <a:cs typeface="DM Sans"/>
                      </a:endParaRPr>
                    </a:p>
                    <a:p>
                      <a:pPr marL="638810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231F20"/>
                          </a:solidFill>
                          <a:latin typeface="DM Sans"/>
                          <a:cs typeface="DM Sans"/>
                        </a:rPr>
                        <a:t>250</a:t>
                      </a:r>
                      <a:endParaRPr sz="800">
                        <a:latin typeface="DM Sans"/>
                        <a:cs typeface="DM Sans"/>
                      </a:endParaRPr>
                    </a:p>
                  </a:txBody>
                  <a:tcPr marL="0" marR="0" marT="90170" marB="0">
                    <a:lnT w="28575">
                      <a:solidFill>
                        <a:srgbClr val="F15D3E"/>
                      </a:solidFill>
                      <a:prstDash val="solid"/>
                    </a:lnT>
                    <a:lnB w="28575">
                      <a:solidFill>
                        <a:srgbClr val="F15D3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442848" y="8847708"/>
            <a:ext cx="6872605" cy="762000"/>
          </a:xfrm>
          <a:prstGeom prst="rect">
            <a:avLst/>
          </a:prstGeom>
          <a:solidFill>
            <a:srgbClr val="E6E7E8"/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850">
              <a:latin typeface="Times New Roman"/>
              <a:cs typeface="Times New Roman"/>
            </a:endParaRPr>
          </a:p>
          <a:p>
            <a:pPr marL="57150" marR="376555">
              <a:lnSpc>
                <a:spcPct val="100000"/>
              </a:lnSpc>
            </a:pP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Blue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Cross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Blue Shield of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Massachusetts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complies with applicable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federal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civil rights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laws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and does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not discriminate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on the basis of race,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color, national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origin,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age, disability, sex, sexual  orientation,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or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gender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identity.</a:t>
            </a:r>
            <a:endParaRPr sz="600">
              <a:latin typeface="DM Sans"/>
              <a:cs typeface="DM Sans"/>
            </a:endParaRPr>
          </a:p>
          <a:p>
            <a:pPr marL="57150">
              <a:lnSpc>
                <a:spcPct val="100000"/>
              </a:lnSpc>
              <a:spcBef>
                <a:spcPts val="450"/>
              </a:spcBef>
            </a:pP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ATTENTION: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If </a:t>
            </a:r>
            <a:r>
              <a:rPr sz="600" spc="-10" dirty="0">
                <a:solidFill>
                  <a:srgbClr val="4C4D4F"/>
                </a:solidFill>
                <a:latin typeface="DM Sans"/>
                <a:cs typeface="DM Sans"/>
              </a:rPr>
              <a:t>you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don’t speak English,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language assistance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services,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free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of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charge, are available to </a:t>
            </a:r>
            <a:r>
              <a:rPr sz="600" spc="-10" dirty="0">
                <a:solidFill>
                  <a:srgbClr val="4C4D4F"/>
                </a:solidFill>
                <a:latin typeface="DM Sans"/>
                <a:cs typeface="DM Sans"/>
              </a:rPr>
              <a:t>you.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Call Member Service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at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the number on </a:t>
            </a:r>
            <a:r>
              <a:rPr sz="600" spc="-10" dirty="0">
                <a:solidFill>
                  <a:srgbClr val="4C4D4F"/>
                </a:solidFill>
                <a:latin typeface="DM Sans"/>
                <a:cs typeface="DM Sans"/>
              </a:rPr>
              <a:t>your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ID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card (TTY:</a:t>
            </a:r>
            <a:r>
              <a:rPr sz="600" spc="9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600" b="1" dirty="0">
                <a:solidFill>
                  <a:srgbClr val="4C4D4F"/>
                </a:solidFill>
                <a:latin typeface="DM Sans"/>
                <a:cs typeface="DM Sans"/>
              </a:rPr>
              <a:t>711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).</a:t>
            </a:r>
            <a:endParaRPr sz="600">
              <a:latin typeface="DM Sans"/>
              <a:cs typeface="DM Sans"/>
            </a:endParaRPr>
          </a:p>
          <a:p>
            <a:pPr marL="57150" marR="99695">
              <a:lnSpc>
                <a:spcPct val="100000"/>
              </a:lnSpc>
            </a:pPr>
            <a:r>
              <a:rPr sz="600" spc="-10" dirty="0">
                <a:solidFill>
                  <a:srgbClr val="4C4D4F"/>
                </a:solidFill>
                <a:latin typeface="DM Sans"/>
                <a:cs typeface="DM Sans"/>
              </a:rPr>
              <a:t>ATENCIÓN: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Si habla español, tiene a su disposición servicios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gratuitos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de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asistencia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con el idioma. Llame al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número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de Servicio al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Cliente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que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figura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en su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tarjeta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de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identificación (TTY: </a:t>
            </a:r>
            <a:r>
              <a:rPr sz="600" b="1" dirty="0">
                <a:solidFill>
                  <a:srgbClr val="4C4D4F"/>
                </a:solidFill>
                <a:latin typeface="DM Sans"/>
                <a:cs typeface="DM Sans"/>
              </a:rPr>
              <a:t>711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).  </a:t>
            </a:r>
            <a:r>
              <a:rPr sz="600" spc="-15" dirty="0">
                <a:solidFill>
                  <a:srgbClr val="4C4D4F"/>
                </a:solidFill>
                <a:latin typeface="DM Sans"/>
                <a:cs typeface="DM Sans"/>
              </a:rPr>
              <a:t>ATENÇÃO: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Se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fala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português, são-lhe disponibilizados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gratuitamente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serviços de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assistência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de idiomas. </a:t>
            </a:r>
            <a:r>
              <a:rPr sz="600" spc="-10" dirty="0">
                <a:solidFill>
                  <a:srgbClr val="4C4D4F"/>
                </a:solidFill>
                <a:latin typeface="DM Sans"/>
                <a:cs typeface="DM Sans"/>
              </a:rPr>
              <a:t>Telefone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para os Serviços aos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Membros, </a:t>
            </a:r>
            <a:r>
              <a:rPr sz="600" spc="-10" dirty="0">
                <a:solidFill>
                  <a:srgbClr val="4C4D4F"/>
                </a:solidFill>
                <a:latin typeface="DM Sans"/>
                <a:cs typeface="DM Sans"/>
              </a:rPr>
              <a:t>através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do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número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no seu cartão ID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(TTY: </a:t>
            </a:r>
            <a:r>
              <a:rPr sz="600" b="1" dirty="0">
                <a:solidFill>
                  <a:srgbClr val="4C4D4F"/>
                </a:solidFill>
                <a:latin typeface="DM Sans"/>
                <a:cs typeface="DM Sans"/>
              </a:rPr>
              <a:t>711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).</a:t>
            </a:r>
            <a:endParaRPr sz="600">
              <a:latin typeface="DM Sans"/>
              <a:cs typeface="DM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7351" y="9649373"/>
            <a:ext cx="6880859" cy="174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85"/>
              </a:lnSpc>
              <a:spcBef>
                <a:spcPts val="100"/>
              </a:spcBef>
              <a:tabLst>
                <a:tab pos="6340475" algn="l"/>
              </a:tabLst>
            </a:pPr>
            <a:r>
              <a:rPr sz="750" baseline="5555" dirty="0">
                <a:solidFill>
                  <a:srgbClr val="4C4D4F"/>
                </a:solidFill>
                <a:latin typeface="DM Sans"/>
                <a:cs typeface="DM Sans"/>
              </a:rPr>
              <a:t>®</a:t>
            </a:r>
            <a:r>
              <a:rPr sz="750" spc="7" baseline="555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750" spc="-15" baseline="5555" dirty="0">
                <a:solidFill>
                  <a:srgbClr val="4C4D4F"/>
                </a:solidFill>
                <a:latin typeface="DM Sans"/>
                <a:cs typeface="DM Sans"/>
              </a:rPr>
              <a:t>Registered</a:t>
            </a:r>
            <a:r>
              <a:rPr sz="750" spc="15" baseline="555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750" spc="-7" baseline="5555" dirty="0">
                <a:solidFill>
                  <a:srgbClr val="4C4D4F"/>
                </a:solidFill>
                <a:latin typeface="DM Sans"/>
                <a:cs typeface="DM Sans"/>
              </a:rPr>
              <a:t>Marks</a:t>
            </a:r>
            <a:r>
              <a:rPr sz="750" spc="15" baseline="555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750" baseline="5555" dirty="0">
                <a:solidFill>
                  <a:srgbClr val="4C4D4F"/>
                </a:solidFill>
                <a:latin typeface="DM Sans"/>
                <a:cs typeface="DM Sans"/>
              </a:rPr>
              <a:t>of</a:t>
            </a:r>
            <a:r>
              <a:rPr sz="750" spc="15" baseline="555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750" baseline="5555" dirty="0">
                <a:solidFill>
                  <a:srgbClr val="4C4D4F"/>
                </a:solidFill>
                <a:latin typeface="DM Sans"/>
                <a:cs typeface="DM Sans"/>
              </a:rPr>
              <a:t>the</a:t>
            </a:r>
            <a:r>
              <a:rPr sz="750" spc="15" baseline="555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750" baseline="5555" dirty="0">
                <a:solidFill>
                  <a:srgbClr val="4C4D4F"/>
                </a:solidFill>
                <a:latin typeface="DM Sans"/>
                <a:cs typeface="DM Sans"/>
              </a:rPr>
              <a:t>Blue</a:t>
            </a:r>
            <a:r>
              <a:rPr sz="750" spc="15" baseline="555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750" spc="-7" baseline="5555" dirty="0">
                <a:solidFill>
                  <a:srgbClr val="4C4D4F"/>
                </a:solidFill>
                <a:latin typeface="DM Sans"/>
                <a:cs typeface="DM Sans"/>
              </a:rPr>
              <a:t>Cross</a:t>
            </a:r>
            <a:r>
              <a:rPr sz="750" spc="15" baseline="555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750" baseline="5555" dirty="0">
                <a:solidFill>
                  <a:srgbClr val="4C4D4F"/>
                </a:solidFill>
                <a:latin typeface="DM Sans"/>
                <a:cs typeface="DM Sans"/>
              </a:rPr>
              <a:t>and</a:t>
            </a:r>
            <a:r>
              <a:rPr sz="750" spc="15" baseline="555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750" baseline="5555" dirty="0">
                <a:solidFill>
                  <a:srgbClr val="4C4D4F"/>
                </a:solidFill>
                <a:latin typeface="DM Sans"/>
                <a:cs typeface="DM Sans"/>
              </a:rPr>
              <a:t>Blue</a:t>
            </a:r>
            <a:r>
              <a:rPr sz="750" spc="15" baseline="555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750" baseline="5555" dirty="0">
                <a:solidFill>
                  <a:srgbClr val="4C4D4F"/>
                </a:solidFill>
                <a:latin typeface="DM Sans"/>
                <a:cs typeface="DM Sans"/>
              </a:rPr>
              <a:t>Shield</a:t>
            </a:r>
            <a:r>
              <a:rPr sz="750" spc="15" baseline="555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750" spc="-7" baseline="5555" dirty="0">
                <a:solidFill>
                  <a:srgbClr val="4C4D4F"/>
                </a:solidFill>
                <a:latin typeface="DM Sans"/>
                <a:cs typeface="DM Sans"/>
              </a:rPr>
              <a:t>Association.</a:t>
            </a:r>
            <a:r>
              <a:rPr sz="750" spc="15" baseline="555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750" baseline="5555" dirty="0">
                <a:solidFill>
                  <a:srgbClr val="4C4D4F"/>
                </a:solidFill>
                <a:latin typeface="DM Sans"/>
                <a:cs typeface="DM Sans"/>
              </a:rPr>
              <a:t>®´</a:t>
            </a:r>
            <a:r>
              <a:rPr sz="750" spc="15" baseline="555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750" spc="-15" baseline="5555" dirty="0">
                <a:solidFill>
                  <a:srgbClr val="4C4D4F"/>
                </a:solidFill>
                <a:latin typeface="DM Sans"/>
                <a:cs typeface="DM Sans"/>
              </a:rPr>
              <a:t>Registered</a:t>
            </a:r>
            <a:r>
              <a:rPr sz="750" spc="7" baseline="555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750" spc="-7" baseline="5555" dirty="0">
                <a:solidFill>
                  <a:srgbClr val="4C4D4F"/>
                </a:solidFill>
                <a:latin typeface="DM Sans"/>
                <a:cs typeface="DM Sans"/>
              </a:rPr>
              <a:t>Marks,</a:t>
            </a:r>
            <a:r>
              <a:rPr sz="750" spc="15" baseline="555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750" baseline="5555" dirty="0">
                <a:solidFill>
                  <a:srgbClr val="4C4D4F"/>
                </a:solidFill>
                <a:latin typeface="DM Sans"/>
                <a:cs typeface="DM Sans"/>
              </a:rPr>
              <a:t>TM</a:t>
            </a:r>
            <a:r>
              <a:rPr sz="750" spc="15" baseline="555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750" spc="-7" baseline="5555" dirty="0">
                <a:solidFill>
                  <a:srgbClr val="4C4D4F"/>
                </a:solidFill>
                <a:latin typeface="DM Sans"/>
                <a:cs typeface="DM Sans"/>
              </a:rPr>
              <a:t>Trademarks,</a:t>
            </a:r>
            <a:r>
              <a:rPr sz="750" spc="15" baseline="555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750" baseline="5555" dirty="0">
                <a:solidFill>
                  <a:srgbClr val="4C4D4F"/>
                </a:solidFill>
                <a:latin typeface="DM Sans"/>
                <a:cs typeface="DM Sans"/>
              </a:rPr>
              <a:t>and</a:t>
            </a:r>
            <a:r>
              <a:rPr sz="750" spc="15" baseline="555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750" baseline="5555" dirty="0">
                <a:solidFill>
                  <a:srgbClr val="4C4D4F"/>
                </a:solidFill>
                <a:latin typeface="DM Sans"/>
                <a:cs typeface="DM Sans"/>
              </a:rPr>
              <a:t>SM</a:t>
            </a:r>
            <a:r>
              <a:rPr sz="750" spc="15" baseline="555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750" baseline="5555" dirty="0">
                <a:solidFill>
                  <a:srgbClr val="4C4D4F"/>
                </a:solidFill>
                <a:latin typeface="DM Sans"/>
                <a:cs typeface="DM Sans"/>
              </a:rPr>
              <a:t>Service</a:t>
            </a:r>
            <a:r>
              <a:rPr sz="750" spc="15" baseline="555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750" spc="-7" baseline="5555" dirty="0">
                <a:solidFill>
                  <a:srgbClr val="4C4D4F"/>
                </a:solidFill>
                <a:latin typeface="DM Sans"/>
                <a:cs typeface="DM Sans"/>
              </a:rPr>
              <a:t>Marks</a:t>
            </a:r>
            <a:r>
              <a:rPr sz="750" spc="15" baseline="555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750" spc="-7" baseline="5555" dirty="0">
                <a:solidFill>
                  <a:srgbClr val="4C4D4F"/>
                </a:solidFill>
                <a:latin typeface="DM Sans"/>
                <a:cs typeface="DM Sans"/>
              </a:rPr>
              <a:t>are</a:t>
            </a:r>
            <a:r>
              <a:rPr sz="750" spc="15" baseline="555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750" baseline="5555" dirty="0">
                <a:solidFill>
                  <a:srgbClr val="4C4D4F"/>
                </a:solidFill>
                <a:latin typeface="DM Sans"/>
                <a:cs typeface="DM Sans"/>
              </a:rPr>
              <a:t>the</a:t>
            </a:r>
            <a:r>
              <a:rPr sz="750" spc="15" baseline="555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750" spc="-7" baseline="5555" dirty="0">
                <a:solidFill>
                  <a:srgbClr val="4C4D4F"/>
                </a:solidFill>
                <a:latin typeface="DM Sans"/>
                <a:cs typeface="DM Sans"/>
              </a:rPr>
              <a:t>property</a:t>
            </a:r>
            <a:r>
              <a:rPr sz="750" spc="15" baseline="555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750" baseline="5555" dirty="0">
                <a:solidFill>
                  <a:srgbClr val="4C4D4F"/>
                </a:solidFill>
                <a:latin typeface="DM Sans"/>
                <a:cs typeface="DM Sans"/>
              </a:rPr>
              <a:t>of</a:t>
            </a:r>
            <a:r>
              <a:rPr sz="750" spc="15" baseline="555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750" baseline="5555" dirty="0">
                <a:solidFill>
                  <a:srgbClr val="4C4D4F"/>
                </a:solidFill>
                <a:latin typeface="DM Sans"/>
                <a:cs typeface="DM Sans"/>
              </a:rPr>
              <a:t>their</a:t>
            </a:r>
            <a:r>
              <a:rPr sz="750" spc="15" baseline="555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750" spc="-7" baseline="5555" dirty="0">
                <a:solidFill>
                  <a:srgbClr val="4C4D4F"/>
                </a:solidFill>
                <a:latin typeface="DM Sans"/>
                <a:cs typeface="DM Sans"/>
              </a:rPr>
              <a:t>respective</a:t>
            </a:r>
            <a:r>
              <a:rPr sz="750" spc="7" baseline="555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750" spc="-7" baseline="5555" dirty="0">
                <a:solidFill>
                  <a:srgbClr val="4C4D4F"/>
                </a:solidFill>
                <a:latin typeface="DM Sans"/>
                <a:cs typeface="DM Sans"/>
              </a:rPr>
              <a:t>owners.	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001301880</a:t>
            </a:r>
            <a:r>
              <a:rPr sz="500" spc="6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(1/22)</a:t>
            </a:r>
            <a:endParaRPr sz="500">
              <a:latin typeface="DM Sans"/>
              <a:cs typeface="DM Sans"/>
            </a:endParaRPr>
          </a:p>
          <a:p>
            <a:pPr marL="12700">
              <a:lnSpc>
                <a:spcPts val="585"/>
              </a:lnSpc>
            </a:pP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© </a:t>
            </a:r>
            <a:r>
              <a:rPr sz="500" spc="-5" dirty="0">
                <a:solidFill>
                  <a:srgbClr val="4C4D4F"/>
                </a:solidFill>
                <a:latin typeface="DM Sans"/>
                <a:cs typeface="DM Sans"/>
              </a:rPr>
              <a:t>2022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Blue </a:t>
            </a:r>
            <a:r>
              <a:rPr sz="500" spc="-5" dirty="0">
                <a:solidFill>
                  <a:srgbClr val="4C4D4F"/>
                </a:solidFill>
                <a:latin typeface="DM Sans"/>
                <a:cs typeface="DM Sans"/>
              </a:rPr>
              <a:t>Cross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and Blue Shield of </a:t>
            </a:r>
            <a:r>
              <a:rPr sz="500" spc="-5" dirty="0">
                <a:solidFill>
                  <a:srgbClr val="4C4D4F"/>
                </a:solidFill>
                <a:latin typeface="DM Sans"/>
                <a:cs typeface="DM Sans"/>
              </a:rPr>
              <a:t>Massachusetts,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Inc., or Blue </a:t>
            </a:r>
            <a:r>
              <a:rPr sz="500" spc="-5" dirty="0">
                <a:solidFill>
                  <a:srgbClr val="4C4D4F"/>
                </a:solidFill>
                <a:latin typeface="DM Sans"/>
                <a:cs typeface="DM Sans"/>
              </a:rPr>
              <a:t>Cross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and Blue Shield of </a:t>
            </a:r>
            <a:r>
              <a:rPr sz="500" spc="-5" dirty="0">
                <a:solidFill>
                  <a:srgbClr val="4C4D4F"/>
                </a:solidFill>
                <a:latin typeface="DM Sans"/>
                <a:cs typeface="DM Sans"/>
              </a:rPr>
              <a:t>Massachusetts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HMO Blue,</a:t>
            </a:r>
            <a:r>
              <a:rPr sz="500" spc="3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Inc.</a:t>
            </a:r>
            <a:endParaRPr sz="500">
              <a:latin typeface="DM Sans"/>
              <a:cs typeface="DM San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57200" y="7680325"/>
            <a:ext cx="6858000" cy="941705"/>
            <a:chOff x="457200" y="7680325"/>
            <a:chExt cx="6858000" cy="941705"/>
          </a:xfrm>
        </p:grpSpPr>
        <p:sp>
          <p:nvSpPr>
            <p:cNvPr id="11" name="object 11"/>
            <p:cNvSpPr/>
            <p:nvPr/>
          </p:nvSpPr>
          <p:spPr>
            <a:xfrm>
              <a:off x="463550" y="7866101"/>
              <a:ext cx="6845300" cy="749300"/>
            </a:xfrm>
            <a:custGeom>
              <a:avLst/>
              <a:gdLst/>
              <a:ahLst/>
              <a:cxnLst/>
              <a:rect l="l" t="t" r="r" b="b"/>
              <a:pathLst>
                <a:path w="6845300" h="749300">
                  <a:moveTo>
                    <a:pt x="2741980" y="0"/>
                  </a:moveTo>
                  <a:lnTo>
                    <a:pt x="0" y="0"/>
                  </a:lnTo>
                  <a:lnTo>
                    <a:pt x="0" y="749299"/>
                  </a:lnTo>
                  <a:lnTo>
                    <a:pt x="6845300" y="749299"/>
                  </a:lnTo>
                  <a:lnTo>
                    <a:pt x="6845300" y="0"/>
                  </a:lnTo>
                  <a:lnTo>
                    <a:pt x="4053814" y="0"/>
                  </a:lnTo>
                </a:path>
              </a:pathLst>
            </a:custGeom>
            <a:ln w="12700">
              <a:solidFill>
                <a:srgbClr val="0076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90252" y="7680325"/>
              <a:ext cx="1353820" cy="371475"/>
            </a:xfrm>
            <a:custGeom>
              <a:avLst/>
              <a:gdLst/>
              <a:ahLst/>
              <a:cxnLst/>
              <a:rect l="l" t="t" r="r" b="b"/>
              <a:pathLst>
                <a:path w="1353820" h="371475">
                  <a:moveTo>
                    <a:pt x="1353311" y="0"/>
                  </a:moveTo>
                  <a:lnTo>
                    <a:pt x="0" y="0"/>
                  </a:lnTo>
                  <a:lnTo>
                    <a:pt x="0" y="371170"/>
                  </a:lnTo>
                  <a:lnTo>
                    <a:pt x="1353311" y="371170"/>
                  </a:lnTo>
                  <a:lnTo>
                    <a:pt x="13533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540052" y="7697702"/>
            <a:ext cx="4692650" cy="730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1750" algn="ctr">
              <a:lnSpc>
                <a:spcPct val="100000"/>
              </a:lnSpc>
              <a:spcBef>
                <a:spcPts val="100"/>
              </a:spcBef>
            </a:pPr>
            <a:r>
              <a:rPr sz="1600" spc="50" dirty="0">
                <a:solidFill>
                  <a:srgbClr val="4C4D4F"/>
                </a:solidFill>
                <a:latin typeface="CrimsonPro-ExtraLight"/>
                <a:cs typeface="CrimsonPro-ExtraLight"/>
              </a:rPr>
              <a:t>Questions?</a:t>
            </a:r>
            <a:endParaRPr sz="1600">
              <a:latin typeface="CrimsonPro-ExtraLight"/>
              <a:cs typeface="CrimsonPro-ExtraLight"/>
            </a:endParaRPr>
          </a:p>
          <a:p>
            <a:pPr marL="12700" marR="5080" algn="ctr">
              <a:lnSpc>
                <a:spcPct val="113599"/>
              </a:lnSpc>
              <a:spcBef>
                <a:spcPts val="630"/>
              </a:spcBef>
            </a:pPr>
            <a:r>
              <a:rPr sz="1100" spc="-5" dirty="0">
                <a:solidFill>
                  <a:srgbClr val="4C4D4F"/>
                </a:solidFill>
                <a:latin typeface="DM Sans"/>
                <a:cs typeface="DM Sans"/>
              </a:rPr>
              <a:t>Chat </a:t>
            </a:r>
            <a:r>
              <a:rPr sz="1100" spc="-10" dirty="0">
                <a:solidFill>
                  <a:srgbClr val="4C4D4F"/>
                </a:solidFill>
                <a:latin typeface="DM Sans"/>
                <a:cs typeface="DM Sans"/>
              </a:rPr>
              <a:t>live at </a:t>
            </a:r>
            <a:r>
              <a:rPr sz="1100" b="1" spc="-5" dirty="0">
                <a:solidFill>
                  <a:srgbClr val="4C4D4F"/>
                </a:solidFill>
                <a:latin typeface="DM Sans"/>
                <a:cs typeface="DM Sans"/>
                <a:hlinkClick r:id="rId2"/>
              </a:rPr>
              <a:t>member.virginpulse.com</a:t>
            </a:r>
            <a:r>
              <a:rPr sz="1100" spc="-5" dirty="0">
                <a:solidFill>
                  <a:srgbClr val="4C4D4F"/>
                </a:solidFill>
                <a:latin typeface="DM Sans"/>
                <a:cs typeface="DM Sans"/>
              </a:rPr>
              <a:t>, </a:t>
            </a:r>
            <a:r>
              <a:rPr sz="1100" dirty="0">
                <a:solidFill>
                  <a:srgbClr val="4C4D4F"/>
                </a:solidFill>
                <a:latin typeface="DM Sans"/>
                <a:cs typeface="DM Sans"/>
              </a:rPr>
              <a:t>email </a:t>
            </a:r>
            <a:r>
              <a:rPr sz="1100" b="1" spc="-5" dirty="0">
                <a:solidFill>
                  <a:srgbClr val="4C4D4F"/>
                </a:solidFill>
                <a:latin typeface="DM Sans"/>
                <a:cs typeface="DM Sans"/>
                <a:hlinkClick r:id="rId3"/>
              </a:rPr>
              <a:t>bcbsma@virginpulse.com</a:t>
            </a:r>
            <a:r>
              <a:rPr sz="1100" spc="-5" dirty="0">
                <a:solidFill>
                  <a:srgbClr val="4C4D4F"/>
                </a:solidFill>
                <a:latin typeface="DM Sans"/>
                <a:cs typeface="DM Sans"/>
                <a:hlinkClick r:id="rId3"/>
              </a:rPr>
              <a:t>, </a:t>
            </a:r>
            <a:r>
              <a:rPr sz="1100" spc="-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1100" dirty="0">
                <a:solidFill>
                  <a:srgbClr val="4C4D4F"/>
                </a:solidFill>
                <a:latin typeface="DM Sans"/>
                <a:cs typeface="DM Sans"/>
              </a:rPr>
              <a:t>or call </a:t>
            </a:r>
            <a:r>
              <a:rPr sz="1100" spc="-10" dirty="0">
                <a:solidFill>
                  <a:srgbClr val="4C4D4F"/>
                </a:solidFill>
                <a:latin typeface="DM Sans"/>
                <a:cs typeface="DM Sans"/>
              </a:rPr>
              <a:t>(toll-free)</a:t>
            </a:r>
            <a:r>
              <a:rPr sz="1100" spc="-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1100" b="1" spc="-10" dirty="0">
                <a:solidFill>
                  <a:srgbClr val="4C4D4F"/>
                </a:solidFill>
                <a:latin typeface="DM Sans"/>
                <a:cs typeface="DM Sans"/>
              </a:rPr>
              <a:t>1-844-854-7285</a:t>
            </a:r>
            <a:r>
              <a:rPr sz="1100" spc="-10" dirty="0">
                <a:solidFill>
                  <a:srgbClr val="4C4D4F"/>
                </a:solidFill>
                <a:latin typeface="DM Sans"/>
                <a:cs typeface="DM Sans"/>
              </a:rPr>
              <a:t>.</a:t>
            </a:r>
            <a:endParaRPr sz="1100">
              <a:latin typeface="DM Sans"/>
              <a:cs typeface="DM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9100" y="7341564"/>
            <a:ext cx="22942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75" spc="-15" baseline="30864" dirty="0">
                <a:solidFill>
                  <a:srgbClr val="4C4D4F"/>
                </a:solidFill>
                <a:latin typeface="DM Sans"/>
                <a:cs typeface="DM Sans"/>
              </a:rPr>
              <a:t>†</a:t>
            </a:r>
            <a:r>
              <a:rPr sz="800" spc="-10" dirty="0">
                <a:solidFill>
                  <a:srgbClr val="4C4D4F"/>
                </a:solidFill>
                <a:latin typeface="DM Sans"/>
                <a:cs typeface="DM Sans"/>
              </a:rPr>
              <a:t>Validated </a:t>
            </a:r>
            <a:r>
              <a:rPr sz="800" dirty="0">
                <a:solidFill>
                  <a:srgbClr val="4C4D4F"/>
                </a:solidFill>
                <a:latin typeface="DM Sans"/>
                <a:cs typeface="DM Sans"/>
              </a:rPr>
              <a:t>sleep </a:t>
            </a:r>
            <a:r>
              <a:rPr sz="800" spc="-5" dirty="0">
                <a:solidFill>
                  <a:srgbClr val="4C4D4F"/>
                </a:solidFill>
                <a:latin typeface="DM Sans"/>
                <a:cs typeface="DM Sans"/>
              </a:rPr>
              <a:t>data </a:t>
            </a:r>
            <a:r>
              <a:rPr sz="800" dirty="0">
                <a:solidFill>
                  <a:srgbClr val="4C4D4F"/>
                </a:solidFill>
                <a:latin typeface="DM Sans"/>
                <a:cs typeface="DM Sans"/>
              </a:rPr>
              <a:t>is </a:t>
            </a:r>
            <a:r>
              <a:rPr sz="800" spc="-5" dirty="0">
                <a:solidFill>
                  <a:srgbClr val="4C4D4F"/>
                </a:solidFill>
                <a:latin typeface="DM Sans"/>
                <a:cs typeface="DM Sans"/>
              </a:rPr>
              <a:t>required </a:t>
            </a:r>
            <a:r>
              <a:rPr sz="800" spc="-10" dirty="0">
                <a:solidFill>
                  <a:srgbClr val="4C4D4F"/>
                </a:solidFill>
                <a:latin typeface="DM Sans"/>
                <a:cs typeface="DM Sans"/>
              </a:rPr>
              <a:t>to </a:t>
            </a:r>
            <a:r>
              <a:rPr sz="800" dirty="0">
                <a:solidFill>
                  <a:srgbClr val="4C4D4F"/>
                </a:solidFill>
                <a:latin typeface="DM Sans"/>
                <a:cs typeface="DM Sans"/>
              </a:rPr>
              <a:t>earn</a:t>
            </a:r>
            <a:r>
              <a:rPr sz="800" spc="-2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800" dirty="0">
                <a:solidFill>
                  <a:srgbClr val="4C4D4F"/>
                </a:solidFill>
                <a:latin typeface="DM Sans"/>
                <a:cs typeface="DM Sans"/>
              </a:rPr>
              <a:t>points.</a:t>
            </a:r>
            <a:endParaRPr sz="800">
              <a:latin typeface="DM Sans"/>
              <a:cs typeface="DM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C4D4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1451</Words>
  <Application>Microsoft Macintosh PowerPoint</Application>
  <PresentationFormat>Custom</PresentationFormat>
  <Paragraphs>290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Bebas Neue</vt:lpstr>
      <vt:lpstr>Calibri</vt:lpstr>
      <vt:lpstr>CrimsonPro-ExtraLight</vt:lpstr>
      <vt:lpstr>DM Sans</vt:lpstr>
      <vt:lpstr>DMSans-Medium</vt:lpstr>
      <vt:lpstr>Times New Roman</vt:lpstr>
      <vt:lpstr>Office Theme</vt:lpstr>
      <vt:lpstr>Your new online  wellness program,  in a nutshell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new online  wellness program,  in a nutshell</dc:title>
  <cp:lastModifiedBy>Filipe, Rute</cp:lastModifiedBy>
  <cp:revision>1</cp:revision>
  <dcterms:created xsi:type="dcterms:W3CDTF">2022-01-05T19:21:41Z</dcterms:created>
  <dcterms:modified xsi:type="dcterms:W3CDTF">2022-01-05T20:58:02Z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2022-01-05T00:00:00Z</vt:filetime>
  </property>
  <property fmtid="{D5CDD505-2E9C-101B-9397-08002B2CF9AE}" pid="3" name="Creator">
    <vt:lpwstr>Adobe InDesign 16.1 (Macintosh)</vt:lpwstr>
  </property>
  <property fmtid="{D5CDD505-2E9C-101B-9397-08002B2CF9AE}" pid="4" name="LastSaved">
    <vt:filetime>2022-01-05T00:00:00Z</vt:filetime>
  </property>
</Properties>
</file>