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8C8D"/>
    <a:srgbClr val="4C4D4F"/>
    <a:srgbClr val="003763"/>
    <a:srgbClr val="F25D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2"/>
    <p:restoredTop sz="94694"/>
  </p:normalViewPr>
  <p:slideViewPr>
    <p:cSldViewPr>
      <p:cViewPr>
        <p:scale>
          <a:sx n="140" d="100"/>
          <a:sy n="140" d="100"/>
        </p:scale>
        <p:origin x="2048" y="-35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325880"/>
            <a:ext cx="7772400" cy="1663064"/>
          </a:xfrm>
          <a:custGeom>
            <a:avLst/>
            <a:gdLst/>
            <a:ahLst/>
            <a:cxnLst/>
            <a:rect l="l" t="t" r="r" b="b"/>
            <a:pathLst>
              <a:path w="7772400" h="1663064">
                <a:moveTo>
                  <a:pt x="5104803" y="0"/>
                </a:moveTo>
                <a:lnTo>
                  <a:pt x="0" y="0"/>
                </a:lnTo>
                <a:lnTo>
                  <a:pt x="0" y="134239"/>
                </a:lnTo>
                <a:lnTo>
                  <a:pt x="5101755" y="134239"/>
                </a:lnTo>
                <a:lnTo>
                  <a:pt x="5339920" y="146018"/>
                </a:lnTo>
                <a:lnTo>
                  <a:pt x="5484159" y="155684"/>
                </a:lnTo>
                <a:lnTo>
                  <a:pt x="5585100" y="164214"/>
                </a:lnTo>
                <a:lnTo>
                  <a:pt x="5689309" y="174842"/>
                </a:lnTo>
                <a:lnTo>
                  <a:pt x="5742490" y="181059"/>
                </a:lnTo>
                <a:lnTo>
                  <a:pt x="5796308" y="187938"/>
                </a:lnTo>
                <a:lnTo>
                  <a:pt x="5850705" y="195526"/>
                </a:lnTo>
                <a:lnTo>
                  <a:pt x="5905620" y="203869"/>
                </a:lnTo>
                <a:lnTo>
                  <a:pt x="5960993" y="213013"/>
                </a:lnTo>
                <a:lnTo>
                  <a:pt x="6016765" y="223004"/>
                </a:lnTo>
                <a:lnTo>
                  <a:pt x="6072877" y="233888"/>
                </a:lnTo>
                <a:lnTo>
                  <a:pt x="6129267" y="245712"/>
                </a:lnTo>
                <a:lnTo>
                  <a:pt x="6185877" y="258521"/>
                </a:lnTo>
                <a:lnTo>
                  <a:pt x="6239033" y="271463"/>
                </a:lnTo>
                <a:lnTo>
                  <a:pt x="6291406" y="285134"/>
                </a:lnTo>
                <a:lnTo>
                  <a:pt x="6342980" y="299527"/>
                </a:lnTo>
                <a:lnTo>
                  <a:pt x="6393734" y="314635"/>
                </a:lnTo>
                <a:lnTo>
                  <a:pt x="6443651" y="330451"/>
                </a:lnTo>
                <a:lnTo>
                  <a:pt x="6492711" y="346970"/>
                </a:lnTo>
                <a:lnTo>
                  <a:pt x="6540896" y="364184"/>
                </a:lnTo>
                <a:lnTo>
                  <a:pt x="6588188" y="382086"/>
                </a:lnTo>
                <a:lnTo>
                  <a:pt x="6634567" y="400671"/>
                </a:lnTo>
                <a:lnTo>
                  <a:pt x="6680016" y="419931"/>
                </a:lnTo>
                <a:lnTo>
                  <a:pt x="6724515" y="439860"/>
                </a:lnTo>
                <a:lnTo>
                  <a:pt x="6768045" y="460451"/>
                </a:lnTo>
                <a:lnTo>
                  <a:pt x="6817168" y="485079"/>
                </a:lnTo>
                <a:lnTo>
                  <a:pt x="6865250" y="510707"/>
                </a:lnTo>
                <a:lnTo>
                  <a:pt x="6912274" y="537324"/>
                </a:lnTo>
                <a:lnTo>
                  <a:pt x="6958222" y="564918"/>
                </a:lnTo>
                <a:lnTo>
                  <a:pt x="7003079" y="593477"/>
                </a:lnTo>
                <a:lnTo>
                  <a:pt x="7046828" y="622990"/>
                </a:lnTo>
                <a:lnTo>
                  <a:pt x="7089451" y="653444"/>
                </a:lnTo>
                <a:lnTo>
                  <a:pt x="7130932" y="684829"/>
                </a:lnTo>
                <a:lnTo>
                  <a:pt x="7171255" y="717131"/>
                </a:lnTo>
                <a:lnTo>
                  <a:pt x="7210401" y="750340"/>
                </a:lnTo>
                <a:lnTo>
                  <a:pt x="7248356" y="784443"/>
                </a:lnTo>
                <a:lnTo>
                  <a:pt x="7285101" y="819429"/>
                </a:lnTo>
                <a:lnTo>
                  <a:pt x="7286193" y="820496"/>
                </a:lnTo>
                <a:lnTo>
                  <a:pt x="7287310" y="821537"/>
                </a:lnTo>
                <a:lnTo>
                  <a:pt x="7320456" y="853621"/>
                </a:lnTo>
                <a:lnTo>
                  <a:pt x="7352821" y="887033"/>
                </a:lnTo>
                <a:lnTo>
                  <a:pt x="7384382" y="921736"/>
                </a:lnTo>
                <a:lnTo>
                  <a:pt x="7415116" y="957694"/>
                </a:lnTo>
                <a:lnTo>
                  <a:pt x="7445000" y="994873"/>
                </a:lnTo>
                <a:lnTo>
                  <a:pt x="7474011" y="1033235"/>
                </a:lnTo>
                <a:lnTo>
                  <a:pt x="7502125" y="1072747"/>
                </a:lnTo>
                <a:lnTo>
                  <a:pt x="7529318" y="1113370"/>
                </a:lnTo>
                <a:lnTo>
                  <a:pt x="7555569" y="1155071"/>
                </a:lnTo>
                <a:lnTo>
                  <a:pt x="7580853" y="1197813"/>
                </a:lnTo>
                <a:lnTo>
                  <a:pt x="7605147" y="1241560"/>
                </a:lnTo>
                <a:lnTo>
                  <a:pt x="7628428" y="1286277"/>
                </a:lnTo>
                <a:lnTo>
                  <a:pt x="7650673" y="1331928"/>
                </a:lnTo>
                <a:lnTo>
                  <a:pt x="7671858" y="1378477"/>
                </a:lnTo>
                <a:lnTo>
                  <a:pt x="7691960" y="1425889"/>
                </a:lnTo>
                <a:lnTo>
                  <a:pt x="7710957" y="1474127"/>
                </a:lnTo>
                <a:lnTo>
                  <a:pt x="7727853" y="1520353"/>
                </a:lnTo>
                <a:lnTo>
                  <a:pt x="7743731" y="1567180"/>
                </a:lnTo>
                <a:lnTo>
                  <a:pt x="7758582" y="1614558"/>
                </a:lnTo>
                <a:lnTo>
                  <a:pt x="7772400" y="1662442"/>
                </a:lnTo>
                <a:lnTo>
                  <a:pt x="7772400" y="1274864"/>
                </a:lnTo>
                <a:lnTo>
                  <a:pt x="7749220" y="1227129"/>
                </a:lnTo>
                <a:lnTo>
                  <a:pt x="7724863" y="1180123"/>
                </a:lnTo>
                <a:lnTo>
                  <a:pt x="7699327" y="1133890"/>
                </a:lnTo>
                <a:lnTo>
                  <a:pt x="7672613" y="1088473"/>
                </a:lnTo>
                <a:lnTo>
                  <a:pt x="7644722" y="1043915"/>
                </a:lnTo>
                <a:lnTo>
                  <a:pt x="7615653" y="1000260"/>
                </a:lnTo>
                <a:lnTo>
                  <a:pt x="7585406" y="957552"/>
                </a:lnTo>
                <a:lnTo>
                  <a:pt x="7553981" y="915834"/>
                </a:lnTo>
                <a:lnTo>
                  <a:pt x="7521379" y="875148"/>
                </a:lnTo>
                <a:lnTo>
                  <a:pt x="7487599" y="835540"/>
                </a:lnTo>
                <a:lnTo>
                  <a:pt x="7452642" y="797051"/>
                </a:lnTo>
                <a:lnTo>
                  <a:pt x="7416507" y="759726"/>
                </a:lnTo>
                <a:lnTo>
                  <a:pt x="7379195" y="723607"/>
                </a:lnTo>
                <a:lnTo>
                  <a:pt x="7338353" y="684742"/>
                </a:lnTo>
                <a:lnTo>
                  <a:pt x="7296668" y="647340"/>
                </a:lnTo>
                <a:lnTo>
                  <a:pt x="7254180" y="611372"/>
                </a:lnTo>
                <a:lnTo>
                  <a:pt x="7210930" y="576810"/>
                </a:lnTo>
                <a:lnTo>
                  <a:pt x="7166960" y="543623"/>
                </a:lnTo>
                <a:lnTo>
                  <a:pt x="7122310" y="511783"/>
                </a:lnTo>
                <a:lnTo>
                  <a:pt x="7077020" y="481260"/>
                </a:lnTo>
                <a:lnTo>
                  <a:pt x="7031133" y="452026"/>
                </a:lnTo>
                <a:lnTo>
                  <a:pt x="6984688" y="424050"/>
                </a:lnTo>
                <a:lnTo>
                  <a:pt x="6937726" y="397304"/>
                </a:lnTo>
                <a:lnTo>
                  <a:pt x="6890289" y="371759"/>
                </a:lnTo>
                <a:lnTo>
                  <a:pt x="6842417" y="347384"/>
                </a:lnTo>
                <a:lnTo>
                  <a:pt x="6794151" y="324152"/>
                </a:lnTo>
                <a:lnTo>
                  <a:pt x="6745533" y="302032"/>
                </a:lnTo>
                <a:lnTo>
                  <a:pt x="6696601" y="280996"/>
                </a:lnTo>
                <a:lnTo>
                  <a:pt x="6647399" y="261013"/>
                </a:lnTo>
                <a:lnTo>
                  <a:pt x="6597966" y="242056"/>
                </a:lnTo>
                <a:lnTo>
                  <a:pt x="6548343" y="224094"/>
                </a:lnTo>
                <a:lnTo>
                  <a:pt x="6498572" y="207099"/>
                </a:lnTo>
                <a:lnTo>
                  <a:pt x="6448693" y="191041"/>
                </a:lnTo>
                <a:lnTo>
                  <a:pt x="6398746" y="175890"/>
                </a:lnTo>
                <a:lnTo>
                  <a:pt x="6348774" y="161619"/>
                </a:lnTo>
                <a:lnTo>
                  <a:pt x="6298816" y="148196"/>
                </a:lnTo>
                <a:lnTo>
                  <a:pt x="6248914" y="135594"/>
                </a:lnTo>
                <a:lnTo>
                  <a:pt x="6199108" y="123783"/>
                </a:lnTo>
                <a:lnTo>
                  <a:pt x="6149439" y="112734"/>
                </a:lnTo>
                <a:lnTo>
                  <a:pt x="6099948" y="102417"/>
                </a:lnTo>
                <a:lnTo>
                  <a:pt x="6050677" y="92803"/>
                </a:lnTo>
                <a:lnTo>
                  <a:pt x="6001665" y="83863"/>
                </a:lnTo>
                <a:lnTo>
                  <a:pt x="5952954" y="75568"/>
                </a:lnTo>
                <a:lnTo>
                  <a:pt x="5904584" y="67888"/>
                </a:lnTo>
                <a:lnTo>
                  <a:pt x="5856597" y="60794"/>
                </a:lnTo>
                <a:lnTo>
                  <a:pt x="5761934" y="48248"/>
                </a:lnTo>
                <a:lnTo>
                  <a:pt x="5669290" y="37696"/>
                </a:lnTo>
                <a:lnTo>
                  <a:pt x="5578993" y="28903"/>
                </a:lnTo>
                <a:lnTo>
                  <a:pt x="5448664" y="18502"/>
                </a:lnTo>
                <a:lnTo>
                  <a:pt x="5247813" y="6651"/>
                </a:lnTo>
                <a:lnTo>
                  <a:pt x="5104803" y="0"/>
                </a:lnTo>
                <a:close/>
              </a:path>
            </a:pathLst>
          </a:custGeom>
          <a:solidFill>
            <a:srgbClr val="0076C8"/>
          </a:solidFill>
        </p:spPr>
        <p:txBody>
          <a:bodyPr wrap="square" lIns="0" tIns="0" rIns="0" bIns="0" rtlCol="0"/>
          <a:lstStyle/>
          <a:p>
            <a:endParaRPr/>
          </a:p>
        </p:txBody>
      </p:sp>
      <p:sp>
        <p:nvSpPr>
          <p:cNvPr id="17" name="bg object 17"/>
          <p:cNvSpPr/>
          <p:nvPr/>
        </p:nvSpPr>
        <p:spPr>
          <a:xfrm>
            <a:off x="455206" y="5054029"/>
            <a:ext cx="2415540" cy="127000"/>
          </a:xfrm>
          <a:custGeom>
            <a:avLst/>
            <a:gdLst/>
            <a:ahLst/>
            <a:cxnLst/>
            <a:rect l="l" t="t" r="r" b="b"/>
            <a:pathLst>
              <a:path w="2415540" h="127000">
                <a:moveTo>
                  <a:pt x="0" y="127000"/>
                </a:moveTo>
                <a:lnTo>
                  <a:pt x="2415476" y="127000"/>
                </a:lnTo>
                <a:lnTo>
                  <a:pt x="2415476" y="0"/>
                </a:lnTo>
                <a:lnTo>
                  <a:pt x="0" y="0"/>
                </a:lnTo>
                <a:lnTo>
                  <a:pt x="0" y="127000"/>
                </a:lnTo>
                <a:close/>
              </a:path>
            </a:pathLst>
          </a:custGeom>
          <a:solidFill>
            <a:srgbClr val="F15D3E"/>
          </a:solidFill>
        </p:spPr>
        <p:txBody>
          <a:bodyPr wrap="square" lIns="0" tIns="0" rIns="0" bIns="0" rtlCol="0"/>
          <a:lstStyle/>
          <a:p>
            <a:endParaRPr/>
          </a:p>
        </p:txBody>
      </p:sp>
      <p:sp>
        <p:nvSpPr>
          <p:cNvPr id="18" name="bg object 18"/>
          <p:cNvSpPr/>
          <p:nvPr/>
        </p:nvSpPr>
        <p:spPr>
          <a:xfrm>
            <a:off x="1040594" y="741986"/>
            <a:ext cx="31750" cy="31750"/>
          </a:xfrm>
          <a:custGeom>
            <a:avLst/>
            <a:gdLst/>
            <a:ahLst/>
            <a:cxnLst/>
            <a:rect l="l" t="t" r="r" b="b"/>
            <a:pathLst>
              <a:path w="31750" h="31750">
                <a:moveTo>
                  <a:pt x="24396" y="0"/>
                </a:moveTo>
                <a:lnTo>
                  <a:pt x="7277" y="0"/>
                </a:lnTo>
                <a:lnTo>
                  <a:pt x="0" y="6629"/>
                </a:lnTo>
                <a:lnTo>
                  <a:pt x="0" y="24650"/>
                </a:lnTo>
                <a:lnTo>
                  <a:pt x="7277" y="31292"/>
                </a:lnTo>
                <a:lnTo>
                  <a:pt x="24396" y="31292"/>
                </a:lnTo>
                <a:lnTo>
                  <a:pt x="27239" y="28689"/>
                </a:lnTo>
                <a:lnTo>
                  <a:pt x="8724" y="28689"/>
                </a:lnTo>
                <a:lnTo>
                  <a:pt x="3162" y="23126"/>
                </a:lnTo>
                <a:lnTo>
                  <a:pt x="3162" y="8204"/>
                </a:lnTo>
                <a:lnTo>
                  <a:pt x="8724" y="2603"/>
                </a:lnTo>
                <a:lnTo>
                  <a:pt x="27244" y="2603"/>
                </a:lnTo>
                <a:lnTo>
                  <a:pt x="24396" y="0"/>
                </a:lnTo>
                <a:close/>
              </a:path>
              <a:path w="31750" h="31750">
                <a:moveTo>
                  <a:pt x="27244" y="2603"/>
                </a:moveTo>
                <a:lnTo>
                  <a:pt x="22961" y="2603"/>
                </a:lnTo>
                <a:lnTo>
                  <a:pt x="28536" y="8204"/>
                </a:lnTo>
                <a:lnTo>
                  <a:pt x="28536" y="23126"/>
                </a:lnTo>
                <a:lnTo>
                  <a:pt x="22961" y="28689"/>
                </a:lnTo>
                <a:lnTo>
                  <a:pt x="27239" y="28689"/>
                </a:lnTo>
                <a:lnTo>
                  <a:pt x="31648" y="24650"/>
                </a:lnTo>
                <a:lnTo>
                  <a:pt x="31648" y="6629"/>
                </a:lnTo>
                <a:lnTo>
                  <a:pt x="27244" y="2603"/>
                </a:lnTo>
                <a:close/>
              </a:path>
              <a:path w="31750" h="31750">
                <a:moveTo>
                  <a:pt x="20980" y="6629"/>
                </a:moveTo>
                <a:lnTo>
                  <a:pt x="9855" y="6629"/>
                </a:lnTo>
                <a:lnTo>
                  <a:pt x="9855" y="24650"/>
                </a:lnTo>
                <a:lnTo>
                  <a:pt x="12598" y="24650"/>
                </a:lnTo>
                <a:lnTo>
                  <a:pt x="12598" y="16840"/>
                </a:lnTo>
                <a:lnTo>
                  <a:pt x="18492" y="16840"/>
                </a:lnTo>
                <a:lnTo>
                  <a:pt x="18402" y="16700"/>
                </a:lnTo>
                <a:lnTo>
                  <a:pt x="21043" y="16382"/>
                </a:lnTo>
                <a:lnTo>
                  <a:pt x="23063" y="14998"/>
                </a:lnTo>
                <a:lnTo>
                  <a:pt x="23063" y="14554"/>
                </a:lnTo>
                <a:lnTo>
                  <a:pt x="12598" y="14554"/>
                </a:lnTo>
                <a:lnTo>
                  <a:pt x="12598" y="8953"/>
                </a:lnTo>
                <a:lnTo>
                  <a:pt x="23063" y="8953"/>
                </a:lnTo>
                <a:lnTo>
                  <a:pt x="23063" y="8204"/>
                </a:lnTo>
                <a:lnTo>
                  <a:pt x="20980" y="6629"/>
                </a:lnTo>
                <a:close/>
              </a:path>
              <a:path w="31750" h="31750">
                <a:moveTo>
                  <a:pt x="18492" y="16840"/>
                </a:moveTo>
                <a:lnTo>
                  <a:pt x="15722" y="16840"/>
                </a:lnTo>
                <a:lnTo>
                  <a:pt x="20459" y="24650"/>
                </a:lnTo>
                <a:lnTo>
                  <a:pt x="23545" y="24650"/>
                </a:lnTo>
                <a:lnTo>
                  <a:pt x="18492" y="16840"/>
                </a:lnTo>
                <a:close/>
              </a:path>
              <a:path w="31750" h="31750">
                <a:moveTo>
                  <a:pt x="23063" y="8953"/>
                </a:moveTo>
                <a:lnTo>
                  <a:pt x="18186" y="8953"/>
                </a:lnTo>
                <a:lnTo>
                  <a:pt x="20256" y="9347"/>
                </a:lnTo>
                <a:lnTo>
                  <a:pt x="20256" y="14401"/>
                </a:lnTo>
                <a:lnTo>
                  <a:pt x="18161" y="14554"/>
                </a:lnTo>
                <a:lnTo>
                  <a:pt x="23063" y="14554"/>
                </a:lnTo>
                <a:lnTo>
                  <a:pt x="23063" y="8953"/>
                </a:lnTo>
                <a:close/>
              </a:path>
            </a:pathLst>
          </a:custGeom>
          <a:solidFill>
            <a:srgbClr val="0076C8"/>
          </a:solidFill>
        </p:spPr>
        <p:txBody>
          <a:bodyPr wrap="square" lIns="0" tIns="0" rIns="0" bIns="0" rtlCol="0"/>
          <a:lstStyle/>
          <a:p>
            <a:endParaRPr/>
          </a:p>
        </p:txBody>
      </p:sp>
      <p:sp>
        <p:nvSpPr>
          <p:cNvPr id="19" name="bg object 19"/>
          <p:cNvSpPr/>
          <p:nvPr/>
        </p:nvSpPr>
        <p:spPr>
          <a:xfrm>
            <a:off x="1336230" y="741986"/>
            <a:ext cx="31750" cy="31750"/>
          </a:xfrm>
          <a:custGeom>
            <a:avLst/>
            <a:gdLst/>
            <a:ahLst/>
            <a:cxnLst/>
            <a:rect l="l" t="t" r="r" b="b"/>
            <a:pathLst>
              <a:path w="31750" h="31750">
                <a:moveTo>
                  <a:pt x="24447" y="0"/>
                </a:moveTo>
                <a:lnTo>
                  <a:pt x="7289" y="0"/>
                </a:lnTo>
                <a:lnTo>
                  <a:pt x="0" y="6629"/>
                </a:lnTo>
                <a:lnTo>
                  <a:pt x="0" y="24650"/>
                </a:lnTo>
                <a:lnTo>
                  <a:pt x="7289" y="31292"/>
                </a:lnTo>
                <a:lnTo>
                  <a:pt x="24447" y="31292"/>
                </a:lnTo>
                <a:lnTo>
                  <a:pt x="27294" y="28689"/>
                </a:lnTo>
                <a:lnTo>
                  <a:pt x="8750" y="28689"/>
                </a:lnTo>
                <a:lnTo>
                  <a:pt x="3187" y="23126"/>
                </a:lnTo>
                <a:lnTo>
                  <a:pt x="3187" y="8204"/>
                </a:lnTo>
                <a:lnTo>
                  <a:pt x="8750" y="2603"/>
                </a:lnTo>
                <a:lnTo>
                  <a:pt x="27300" y="2603"/>
                </a:lnTo>
                <a:lnTo>
                  <a:pt x="24447" y="0"/>
                </a:lnTo>
                <a:close/>
              </a:path>
              <a:path w="31750" h="31750">
                <a:moveTo>
                  <a:pt x="27300" y="2603"/>
                </a:moveTo>
                <a:lnTo>
                  <a:pt x="22986" y="2603"/>
                </a:lnTo>
                <a:lnTo>
                  <a:pt x="28549" y="8204"/>
                </a:lnTo>
                <a:lnTo>
                  <a:pt x="28549" y="23126"/>
                </a:lnTo>
                <a:lnTo>
                  <a:pt x="22986" y="28689"/>
                </a:lnTo>
                <a:lnTo>
                  <a:pt x="27294" y="28689"/>
                </a:lnTo>
                <a:lnTo>
                  <a:pt x="31711" y="24650"/>
                </a:lnTo>
                <a:lnTo>
                  <a:pt x="31711" y="6629"/>
                </a:lnTo>
                <a:lnTo>
                  <a:pt x="27300" y="2603"/>
                </a:lnTo>
                <a:close/>
              </a:path>
              <a:path w="31750" h="31750">
                <a:moveTo>
                  <a:pt x="21005" y="6629"/>
                </a:moveTo>
                <a:lnTo>
                  <a:pt x="9880" y="6629"/>
                </a:lnTo>
                <a:lnTo>
                  <a:pt x="9880" y="24650"/>
                </a:lnTo>
                <a:lnTo>
                  <a:pt x="12598" y="24650"/>
                </a:lnTo>
                <a:lnTo>
                  <a:pt x="12598" y="16840"/>
                </a:lnTo>
                <a:lnTo>
                  <a:pt x="18530" y="16840"/>
                </a:lnTo>
                <a:lnTo>
                  <a:pt x="18440" y="16700"/>
                </a:lnTo>
                <a:lnTo>
                  <a:pt x="21043" y="16382"/>
                </a:lnTo>
                <a:lnTo>
                  <a:pt x="23088" y="14998"/>
                </a:lnTo>
                <a:lnTo>
                  <a:pt x="23088" y="14554"/>
                </a:lnTo>
                <a:lnTo>
                  <a:pt x="12598" y="14554"/>
                </a:lnTo>
                <a:lnTo>
                  <a:pt x="12598" y="8953"/>
                </a:lnTo>
                <a:lnTo>
                  <a:pt x="23088" y="8953"/>
                </a:lnTo>
                <a:lnTo>
                  <a:pt x="23088" y="8204"/>
                </a:lnTo>
                <a:lnTo>
                  <a:pt x="21005" y="6629"/>
                </a:lnTo>
                <a:close/>
              </a:path>
              <a:path w="31750" h="31750">
                <a:moveTo>
                  <a:pt x="18530" y="16840"/>
                </a:moveTo>
                <a:lnTo>
                  <a:pt x="15747" y="16840"/>
                </a:lnTo>
                <a:lnTo>
                  <a:pt x="20523" y="24650"/>
                </a:lnTo>
                <a:lnTo>
                  <a:pt x="23571" y="24650"/>
                </a:lnTo>
                <a:lnTo>
                  <a:pt x="18530" y="16840"/>
                </a:lnTo>
                <a:close/>
              </a:path>
              <a:path w="31750" h="31750">
                <a:moveTo>
                  <a:pt x="23088" y="8953"/>
                </a:moveTo>
                <a:lnTo>
                  <a:pt x="18211" y="8953"/>
                </a:lnTo>
                <a:lnTo>
                  <a:pt x="20256" y="9347"/>
                </a:lnTo>
                <a:lnTo>
                  <a:pt x="20256" y="14401"/>
                </a:lnTo>
                <a:lnTo>
                  <a:pt x="18211" y="14554"/>
                </a:lnTo>
                <a:lnTo>
                  <a:pt x="23088" y="14554"/>
                </a:lnTo>
                <a:lnTo>
                  <a:pt x="23088" y="8953"/>
                </a:lnTo>
                <a:close/>
              </a:path>
            </a:pathLst>
          </a:custGeom>
          <a:solidFill>
            <a:srgbClr val="0076C8"/>
          </a:solidFill>
        </p:spPr>
        <p:txBody>
          <a:bodyPr wrap="square" lIns="0" tIns="0" rIns="0" bIns="0" rtlCol="0"/>
          <a:lstStyle/>
          <a:p>
            <a:endParaRPr/>
          </a:p>
        </p:txBody>
      </p:sp>
      <p:sp>
        <p:nvSpPr>
          <p:cNvPr id="20" name="bg object 20"/>
          <p:cNvSpPr/>
          <p:nvPr/>
        </p:nvSpPr>
        <p:spPr>
          <a:xfrm>
            <a:off x="802195" y="457199"/>
            <a:ext cx="608965" cy="318135"/>
          </a:xfrm>
          <a:custGeom>
            <a:avLst/>
            <a:gdLst/>
            <a:ahLst/>
            <a:cxnLst/>
            <a:rect l="l" t="t" r="r" b="b"/>
            <a:pathLst>
              <a:path w="608965" h="318134">
                <a:moveTo>
                  <a:pt x="310730" y="89865"/>
                </a:moveTo>
                <a:lnTo>
                  <a:pt x="224256" y="89865"/>
                </a:lnTo>
                <a:lnTo>
                  <a:pt x="224256" y="3505"/>
                </a:lnTo>
                <a:lnTo>
                  <a:pt x="86487" y="3505"/>
                </a:lnTo>
                <a:lnTo>
                  <a:pt x="86487" y="89865"/>
                </a:lnTo>
                <a:lnTo>
                  <a:pt x="0" y="89865"/>
                </a:lnTo>
                <a:lnTo>
                  <a:pt x="0" y="228295"/>
                </a:lnTo>
                <a:lnTo>
                  <a:pt x="86487" y="228295"/>
                </a:lnTo>
                <a:lnTo>
                  <a:pt x="86487" y="314655"/>
                </a:lnTo>
                <a:lnTo>
                  <a:pt x="224256" y="314655"/>
                </a:lnTo>
                <a:lnTo>
                  <a:pt x="224256" y="228295"/>
                </a:lnTo>
                <a:lnTo>
                  <a:pt x="310730" y="228295"/>
                </a:lnTo>
                <a:lnTo>
                  <a:pt x="310730" y="89865"/>
                </a:lnTo>
                <a:close/>
              </a:path>
              <a:path w="608965" h="318134">
                <a:moveTo>
                  <a:pt x="608545" y="81457"/>
                </a:moveTo>
                <a:lnTo>
                  <a:pt x="602894" y="37490"/>
                </a:lnTo>
                <a:lnTo>
                  <a:pt x="589737" y="0"/>
                </a:lnTo>
                <a:lnTo>
                  <a:pt x="564019" y="11277"/>
                </a:lnTo>
                <a:lnTo>
                  <a:pt x="537743" y="19354"/>
                </a:lnTo>
                <a:lnTo>
                  <a:pt x="510374" y="24231"/>
                </a:lnTo>
                <a:lnTo>
                  <a:pt x="481431" y="25908"/>
                </a:lnTo>
                <a:lnTo>
                  <a:pt x="452475" y="24333"/>
                </a:lnTo>
                <a:lnTo>
                  <a:pt x="425119" y="19443"/>
                </a:lnTo>
                <a:lnTo>
                  <a:pt x="398843" y="11315"/>
                </a:lnTo>
                <a:lnTo>
                  <a:pt x="373138" y="0"/>
                </a:lnTo>
                <a:lnTo>
                  <a:pt x="359943" y="37490"/>
                </a:lnTo>
                <a:lnTo>
                  <a:pt x="354304" y="81457"/>
                </a:lnTo>
                <a:lnTo>
                  <a:pt x="356501" y="128371"/>
                </a:lnTo>
                <a:lnTo>
                  <a:pt x="366839" y="174688"/>
                </a:lnTo>
                <a:lnTo>
                  <a:pt x="384213" y="216776"/>
                </a:lnTo>
                <a:lnTo>
                  <a:pt x="408736" y="255587"/>
                </a:lnTo>
                <a:lnTo>
                  <a:pt x="440956" y="289763"/>
                </a:lnTo>
                <a:lnTo>
                  <a:pt x="481431" y="317969"/>
                </a:lnTo>
                <a:lnTo>
                  <a:pt x="521919" y="289763"/>
                </a:lnTo>
                <a:lnTo>
                  <a:pt x="554139" y="255587"/>
                </a:lnTo>
                <a:lnTo>
                  <a:pt x="578662" y="216776"/>
                </a:lnTo>
                <a:lnTo>
                  <a:pt x="596036" y="174688"/>
                </a:lnTo>
                <a:lnTo>
                  <a:pt x="606361" y="128371"/>
                </a:lnTo>
                <a:lnTo>
                  <a:pt x="608545" y="81457"/>
                </a:lnTo>
                <a:close/>
              </a:path>
            </a:pathLst>
          </a:custGeom>
          <a:solidFill>
            <a:srgbClr val="0076C8"/>
          </a:solidFill>
        </p:spPr>
        <p:txBody>
          <a:bodyPr wrap="square" lIns="0" tIns="0" rIns="0" bIns="0" rtlCol="0"/>
          <a:lstStyle/>
          <a:p>
            <a:endParaRPr/>
          </a:p>
        </p:txBody>
      </p:sp>
      <p:sp>
        <p:nvSpPr>
          <p:cNvPr id="21" name="bg object 21"/>
          <p:cNvSpPr/>
          <p:nvPr/>
        </p:nvSpPr>
        <p:spPr>
          <a:xfrm>
            <a:off x="457092" y="881173"/>
            <a:ext cx="93827" cy="93814"/>
          </a:xfrm>
          <a:prstGeom prst="rect">
            <a:avLst/>
          </a:prstGeom>
          <a:blipFill>
            <a:blip r:embed="rId2" cstate="print"/>
            <a:stretch>
              <a:fillRect/>
            </a:stretch>
          </a:blipFill>
        </p:spPr>
        <p:txBody>
          <a:bodyPr wrap="square" lIns="0" tIns="0" rIns="0" bIns="0" rtlCol="0"/>
          <a:lstStyle/>
          <a:p>
            <a:endParaRPr/>
          </a:p>
        </p:txBody>
      </p:sp>
      <p:sp>
        <p:nvSpPr>
          <p:cNvPr id="22" name="bg object 22"/>
          <p:cNvSpPr/>
          <p:nvPr/>
        </p:nvSpPr>
        <p:spPr>
          <a:xfrm>
            <a:off x="578054" y="881174"/>
            <a:ext cx="90068" cy="93814"/>
          </a:xfrm>
          <a:prstGeom prst="rect">
            <a:avLst/>
          </a:prstGeom>
          <a:blipFill>
            <a:blip r:embed="rId3" cstate="print"/>
            <a:stretch>
              <a:fillRect/>
            </a:stretch>
          </a:blipFill>
        </p:spPr>
        <p:txBody>
          <a:bodyPr wrap="square" lIns="0" tIns="0" rIns="0" bIns="0" rtlCol="0"/>
          <a:lstStyle/>
          <a:p>
            <a:endParaRPr/>
          </a:p>
        </p:txBody>
      </p:sp>
      <p:sp>
        <p:nvSpPr>
          <p:cNvPr id="23" name="bg object 23"/>
          <p:cNvSpPr/>
          <p:nvPr/>
        </p:nvSpPr>
        <p:spPr>
          <a:xfrm>
            <a:off x="689207" y="879836"/>
            <a:ext cx="71437" cy="96494"/>
          </a:xfrm>
          <a:prstGeom prst="rect">
            <a:avLst/>
          </a:prstGeom>
          <a:blipFill>
            <a:blip r:embed="rId4" cstate="print"/>
            <a:stretch>
              <a:fillRect/>
            </a:stretch>
          </a:blipFill>
        </p:spPr>
        <p:txBody>
          <a:bodyPr wrap="square" lIns="0" tIns="0" rIns="0" bIns="0" rtlCol="0"/>
          <a:lstStyle/>
          <a:p>
            <a:endParaRPr/>
          </a:p>
        </p:txBody>
      </p:sp>
      <p:sp>
        <p:nvSpPr>
          <p:cNvPr id="24" name="bg object 24"/>
          <p:cNvSpPr/>
          <p:nvPr/>
        </p:nvSpPr>
        <p:spPr>
          <a:xfrm>
            <a:off x="784833" y="879836"/>
            <a:ext cx="71437" cy="96494"/>
          </a:xfrm>
          <a:prstGeom prst="rect">
            <a:avLst/>
          </a:prstGeom>
          <a:blipFill>
            <a:blip r:embed="rId4" cstate="print"/>
            <a:stretch>
              <a:fillRect/>
            </a:stretch>
          </a:blipFill>
        </p:spPr>
        <p:txBody>
          <a:bodyPr wrap="square" lIns="0" tIns="0" rIns="0" bIns="0" rtlCol="0"/>
          <a:lstStyle/>
          <a:p>
            <a:endParaRPr/>
          </a:p>
        </p:txBody>
      </p:sp>
      <p:sp>
        <p:nvSpPr>
          <p:cNvPr id="25" name="bg object 25"/>
          <p:cNvSpPr/>
          <p:nvPr/>
        </p:nvSpPr>
        <p:spPr>
          <a:xfrm>
            <a:off x="877511" y="881174"/>
            <a:ext cx="90068" cy="93814"/>
          </a:xfrm>
          <a:prstGeom prst="rect">
            <a:avLst/>
          </a:prstGeom>
          <a:blipFill>
            <a:blip r:embed="rId3" cstate="print"/>
            <a:stretch>
              <a:fillRect/>
            </a:stretch>
          </a:blipFill>
        </p:spPr>
        <p:txBody>
          <a:bodyPr wrap="square" lIns="0" tIns="0" rIns="0" bIns="0" rtlCol="0"/>
          <a:lstStyle/>
          <a:p>
            <a:endParaRPr/>
          </a:p>
        </p:txBody>
      </p:sp>
      <p:sp>
        <p:nvSpPr>
          <p:cNvPr id="26" name="bg object 26"/>
          <p:cNvSpPr/>
          <p:nvPr/>
        </p:nvSpPr>
        <p:spPr>
          <a:xfrm>
            <a:off x="1096416" y="881173"/>
            <a:ext cx="80416" cy="93814"/>
          </a:xfrm>
          <a:prstGeom prst="rect">
            <a:avLst/>
          </a:prstGeom>
          <a:blipFill>
            <a:blip r:embed="rId5" cstate="print"/>
            <a:stretch>
              <a:fillRect/>
            </a:stretch>
          </a:blipFill>
        </p:spPr>
        <p:txBody>
          <a:bodyPr wrap="square" lIns="0" tIns="0" rIns="0" bIns="0" rtlCol="0"/>
          <a:lstStyle/>
          <a:p>
            <a:endParaRPr/>
          </a:p>
        </p:txBody>
      </p:sp>
      <p:sp>
        <p:nvSpPr>
          <p:cNvPr id="27" name="bg object 27"/>
          <p:cNvSpPr/>
          <p:nvPr/>
        </p:nvSpPr>
        <p:spPr>
          <a:xfrm>
            <a:off x="987577" y="879828"/>
            <a:ext cx="79883" cy="96507"/>
          </a:xfrm>
          <a:prstGeom prst="rect">
            <a:avLst/>
          </a:prstGeom>
          <a:blipFill>
            <a:blip r:embed="rId6" cstate="print"/>
            <a:stretch>
              <a:fillRect/>
            </a:stretch>
          </a:blipFill>
        </p:spPr>
        <p:txBody>
          <a:bodyPr wrap="square" lIns="0" tIns="0" rIns="0" bIns="0" rtlCol="0"/>
          <a:lstStyle/>
          <a:p>
            <a:endParaRPr/>
          </a:p>
        </p:txBody>
      </p:sp>
      <p:sp>
        <p:nvSpPr>
          <p:cNvPr id="28" name="bg object 28"/>
          <p:cNvSpPr/>
          <p:nvPr/>
        </p:nvSpPr>
        <p:spPr>
          <a:xfrm>
            <a:off x="1208653" y="881173"/>
            <a:ext cx="76136" cy="95161"/>
          </a:xfrm>
          <a:prstGeom prst="rect">
            <a:avLst/>
          </a:prstGeom>
          <a:blipFill>
            <a:blip r:embed="rId7" cstate="print"/>
            <a:stretch>
              <a:fillRect/>
            </a:stretch>
          </a:blipFill>
        </p:spPr>
        <p:txBody>
          <a:bodyPr wrap="square" lIns="0" tIns="0" rIns="0" bIns="0" rtlCol="0"/>
          <a:lstStyle/>
          <a:p>
            <a:endParaRPr/>
          </a:p>
        </p:txBody>
      </p:sp>
      <p:sp>
        <p:nvSpPr>
          <p:cNvPr id="29" name="bg object 29"/>
          <p:cNvSpPr/>
          <p:nvPr/>
        </p:nvSpPr>
        <p:spPr>
          <a:xfrm>
            <a:off x="1311297" y="879836"/>
            <a:ext cx="71437" cy="96494"/>
          </a:xfrm>
          <a:prstGeom prst="rect">
            <a:avLst/>
          </a:prstGeom>
          <a:blipFill>
            <a:blip r:embed="rId8" cstate="print"/>
            <a:stretch>
              <a:fillRect/>
            </a:stretch>
          </a:blipFill>
        </p:spPr>
        <p:txBody>
          <a:bodyPr wrap="square" lIns="0" tIns="0" rIns="0" bIns="0" rtlCol="0"/>
          <a:lstStyle/>
          <a:p>
            <a:endParaRPr/>
          </a:p>
        </p:txBody>
      </p:sp>
      <p:sp>
        <p:nvSpPr>
          <p:cNvPr id="30" name="bg object 30"/>
          <p:cNvSpPr/>
          <p:nvPr/>
        </p:nvSpPr>
        <p:spPr>
          <a:xfrm>
            <a:off x="1413159" y="881166"/>
            <a:ext cx="67017" cy="93827"/>
          </a:xfrm>
          <a:prstGeom prst="rect">
            <a:avLst/>
          </a:prstGeom>
          <a:blipFill>
            <a:blip r:embed="rId9" cstate="print"/>
            <a:stretch>
              <a:fillRect/>
            </a:stretch>
          </a:blipFill>
        </p:spPr>
        <p:txBody>
          <a:bodyPr wrap="square" lIns="0" tIns="0" rIns="0" bIns="0" rtlCol="0"/>
          <a:lstStyle/>
          <a:p>
            <a:endParaRPr/>
          </a:p>
        </p:txBody>
      </p:sp>
      <p:sp>
        <p:nvSpPr>
          <p:cNvPr id="31" name="bg object 31"/>
          <p:cNvSpPr/>
          <p:nvPr/>
        </p:nvSpPr>
        <p:spPr>
          <a:xfrm>
            <a:off x="1506858" y="881178"/>
            <a:ext cx="67017" cy="93814"/>
          </a:xfrm>
          <a:prstGeom prst="rect">
            <a:avLst/>
          </a:prstGeom>
          <a:blipFill>
            <a:blip r:embed="rId10" cstate="print"/>
            <a:stretch>
              <a:fillRect/>
            </a:stretch>
          </a:blipFill>
        </p:spPr>
        <p:txBody>
          <a:bodyPr wrap="square" lIns="0" tIns="0" rIns="0" bIns="0" rtlCol="0"/>
          <a:lstStyle/>
          <a:p>
            <a:endParaRPr/>
          </a:p>
        </p:txBody>
      </p:sp>
      <p:sp>
        <p:nvSpPr>
          <p:cNvPr id="32" name="bg object 32"/>
          <p:cNvSpPr/>
          <p:nvPr/>
        </p:nvSpPr>
        <p:spPr>
          <a:xfrm>
            <a:off x="1597218" y="881178"/>
            <a:ext cx="67017" cy="93814"/>
          </a:xfrm>
          <a:prstGeom prst="rect">
            <a:avLst/>
          </a:prstGeom>
          <a:blipFill>
            <a:blip r:embed="rId11" cstate="print"/>
            <a:stretch>
              <a:fillRect/>
            </a:stretch>
          </a:blipFill>
        </p:spPr>
        <p:txBody>
          <a:bodyPr wrap="square" lIns="0" tIns="0" rIns="0" bIns="0" rtlCol="0"/>
          <a:lstStyle/>
          <a:p>
            <a:endParaRPr/>
          </a:p>
        </p:txBody>
      </p:sp>
      <p:sp>
        <p:nvSpPr>
          <p:cNvPr id="33" name="bg object 33"/>
          <p:cNvSpPr/>
          <p:nvPr/>
        </p:nvSpPr>
        <p:spPr>
          <a:xfrm>
            <a:off x="1684606" y="879836"/>
            <a:ext cx="71437" cy="96494"/>
          </a:xfrm>
          <a:prstGeom prst="rect">
            <a:avLst/>
          </a:prstGeom>
          <a:blipFill>
            <a:blip r:embed="rId1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300" b="0" i="0">
                <a:solidFill>
                  <a:srgbClr val="F15D3E"/>
                </a:solidFill>
                <a:latin typeface="Bebas Neue"/>
                <a:cs typeface="Bebas Neue"/>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0" i="0">
                <a:solidFill>
                  <a:srgbClr val="F15D3E"/>
                </a:solidFill>
                <a:latin typeface="Bebas Neue"/>
                <a:cs typeface="Bebas Neue"/>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0" i="0">
                <a:solidFill>
                  <a:srgbClr val="F15D3E"/>
                </a:solidFill>
                <a:latin typeface="Bebas Neue"/>
                <a:cs typeface="Bebas Neue"/>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9/11/23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44398" y="1782869"/>
            <a:ext cx="6883603" cy="1506220"/>
          </a:xfrm>
          <a:prstGeom prst="rect">
            <a:avLst/>
          </a:prstGeom>
        </p:spPr>
        <p:txBody>
          <a:bodyPr wrap="square" lIns="0" tIns="0" rIns="0" bIns="0">
            <a:spAutoFit/>
          </a:bodyPr>
          <a:lstStyle>
            <a:lvl1pPr>
              <a:defRPr sz="5300" b="0" i="0">
                <a:solidFill>
                  <a:srgbClr val="F15D3E"/>
                </a:solidFill>
                <a:latin typeface="Bebas Neue"/>
                <a:cs typeface="Bebas Neue"/>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9/11/23</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app.member.virginpulse.com/welcome.html?userToken=jEWvmVEPIHcx4EfSx%2F0eL%2BIFJjr1Q8CnwWQ6Gp7%2FD3XHW17xJ7EPgMKbjUEcSj5k&amp;sponsorId=3425024&amp;language=en-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7200" y="9795005"/>
            <a:ext cx="3458210" cy="101600"/>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4C4D4F"/>
                </a:solidFill>
                <a:latin typeface="DMSans-Medium"/>
                <a:cs typeface="DMSans-Medium"/>
              </a:rPr>
              <a:t>Blue </a:t>
            </a:r>
            <a:r>
              <a:rPr sz="500" spc="-5" dirty="0">
                <a:solidFill>
                  <a:srgbClr val="4C4D4F"/>
                </a:solidFill>
                <a:latin typeface="DMSans-Medium"/>
                <a:cs typeface="DMSans-Medium"/>
              </a:rPr>
              <a:t>Cross </a:t>
            </a:r>
            <a:r>
              <a:rPr sz="500" dirty="0">
                <a:solidFill>
                  <a:srgbClr val="4C4D4F"/>
                </a:solidFill>
                <a:latin typeface="DMSans-Medium"/>
                <a:cs typeface="DMSans-Medium"/>
              </a:rPr>
              <a:t>Blue Shield of </a:t>
            </a:r>
            <a:r>
              <a:rPr sz="500" spc="-5" dirty="0">
                <a:solidFill>
                  <a:srgbClr val="4C4D4F"/>
                </a:solidFill>
                <a:latin typeface="DMSans-Medium"/>
                <a:cs typeface="DMSans-Medium"/>
              </a:rPr>
              <a:t>Massachusetts </a:t>
            </a:r>
            <a:r>
              <a:rPr sz="500" dirty="0">
                <a:solidFill>
                  <a:srgbClr val="4C4D4F"/>
                </a:solidFill>
                <a:latin typeface="DMSans-Medium"/>
                <a:cs typeface="DMSans-Medium"/>
              </a:rPr>
              <a:t>is an Independent Licensee of the Blue </a:t>
            </a:r>
            <a:r>
              <a:rPr sz="500" spc="-5" dirty="0">
                <a:solidFill>
                  <a:srgbClr val="4C4D4F"/>
                </a:solidFill>
                <a:latin typeface="DMSans-Medium"/>
                <a:cs typeface="DMSans-Medium"/>
              </a:rPr>
              <a:t>Cross </a:t>
            </a:r>
            <a:r>
              <a:rPr sz="500" dirty="0">
                <a:solidFill>
                  <a:srgbClr val="4C4D4F"/>
                </a:solidFill>
                <a:latin typeface="DMSans-Medium"/>
                <a:cs typeface="DMSans-Medium"/>
              </a:rPr>
              <a:t>and Blue Shield</a:t>
            </a:r>
            <a:r>
              <a:rPr sz="500" spc="50" dirty="0">
                <a:solidFill>
                  <a:srgbClr val="4C4D4F"/>
                </a:solidFill>
                <a:latin typeface="DMSans-Medium"/>
                <a:cs typeface="DMSans-Medium"/>
              </a:rPr>
              <a:t> </a:t>
            </a:r>
            <a:r>
              <a:rPr sz="500" spc="-5" dirty="0">
                <a:solidFill>
                  <a:srgbClr val="4C4D4F"/>
                </a:solidFill>
                <a:latin typeface="DMSans-Medium"/>
                <a:cs typeface="DMSans-Medium"/>
              </a:rPr>
              <a:t>Association.</a:t>
            </a:r>
            <a:endParaRPr sz="500" dirty="0">
              <a:latin typeface="DMSans-Medium"/>
              <a:cs typeface="DMSans-Medium"/>
            </a:endParaRPr>
          </a:p>
        </p:txBody>
      </p:sp>
      <p:sp>
        <p:nvSpPr>
          <p:cNvPr id="3" name="object 3"/>
          <p:cNvSpPr txBox="1">
            <a:spLocks noGrp="1"/>
          </p:cNvSpPr>
          <p:nvPr>
            <p:ph type="title"/>
          </p:nvPr>
        </p:nvSpPr>
        <p:spPr>
          <a:xfrm>
            <a:off x="444398" y="1782869"/>
            <a:ext cx="3320415" cy="1506220"/>
          </a:xfrm>
          <a:prstGeom prst="rect">
            <a:avLst/>
          </a:prstGeom>
        </p:spPr>
        <p:txBody>
          <a:bodyPr vert="horz" wrap="square" lIns="0" tIns="147320" rIns="0" bIns="0" rtlCol="0">
            <a:spAutoFit/>
          </a:bodyPr>
          <a:lstStyle/>
          <a:p>
            <a:pPr marL="12700" marR="5080">
              <a:lnSpc>
                <a:spcPts val="5300"/>
              </a:lnSpc>
              <a:spcBef>
                <a:spcPts val="1160"/>
              </a:spcBef>
            </a:pPr>
            <a:r>
              <a:rPr spc="-20" dirty="0"/>
              <a:t>Walk </a:t>
            </a:r>
            <a:r>
              <a:rPr spc="-25" dirty="0"/>
              <a:t>Your</a:t>
            </a:r>
            <a:r>
              <a:rPr spc="-65" dirty="0"/>
              <a:t> </a:t>
            </a:r>
            <a:r>
              <a:rPr spc="-110" dirty="0"/>
              <a:t>Way  </a:t>
            </a:r>
            <a:r>
              <a:rPr spc="-15" dirty="0"/>
              <a:t>to</a:t>
            </a:r>
            <a:r>
              <a:rPr spc="-10" dirty="0"/>
              <a:t> </a:t>
            </a:r>
            <a:r>
              <a:rPr spc="-15" dirty="0"/>
              <a:t>Rewards</a:t>
            </a:r>
          </a:p>
        </p:txBody>
      </p:sp>
      <p:grpSp>
        <p:nvGrpSpPr>
          <p:cNvPr id="4" name="object 4"/>
          <p:cNvGrpSpPr/>
          <p:nvPr/>
        </p:nvGrpSpPr>
        <p:grpSpPr>
          <a:xfrm>
            <a:off x="455452" y="7691077"/>
            <a:ext cx="6858000" cy="941705"/>
            <a:chOff x="455452" y="7757185"/>
            <a:chExt cx="6858000" cy="941705"/>
          </a:xfrm>
        </p:grpSpPr>
        <p:sp>
          <p:nvSpPr>
            <p:cNvPr id="5" name="object 5"/>
            <p:cNvSpPr/>
            <p:nvPr/>
          </p:nvSpPr>
          <p:spPr>
            <a:xfrm>
              <a:off x="461802" y="7942961"/>
              <a:ext cx="6845300" cy="749300"/>
            </a:xfrm>
            <a:custGeom>
              <a:avLst/>
              <a:gdLst/>
              <a:ahLst/>
              <a:cxnLst/>
              <a:rect l="l" t="t" r="r" b="b"/>
              <a:pathLst>
                <a:path w="6845300" h="749300">
                  <a:moveTo>
                    <a:pt x="2741980" y="0"/>
                  </a:moveTo>
                  <a:lnTo>
                    <a:pt x="0" y="0"/>
                  </a:lnTo>
                  <a:lnTo>
                    <a:pt x="0" y="749299"/>
                  </a:lnTo>
                  <a:lnTo>
                    <a:pt x="6845300" y="749299"/>
                  </a:lnTo>
                  <a:lnTo>
                    <a:pt x="6845300" y="0"/>
                  </a:lnTo>
                  <a:lnTo>
                    <a:pt x="4053814" y="0"/>
                  </a:lnTo>
                </a:path>
              </a:pathLst>
            </a:custGeom>
            <a:ln w="12700">
              <a:solidFill>
                <a:srgbClr val="0076C8"/>
              </a:solidFill>
            </a:ln>
          </p:spPr>
          <p:txBody>
            <a:bodyPr wrap="square" lIns="0" tIns="0" rIns="0" bIns="0" rtlCol="0"/>
            <a:lstStyle/>
            <a:p>
              <a:endParaRPr/>
            </a:p>
          </p:txBody>
        </p:sp>
        <p:sp>
          <p:nvSpPr>
            <p:cNvPr id="6" name="object 6"/>
            <p:cNvSpPr/>
            <p:nvPr/>
          </p:nvSpPr>
          <p:spPr>
            <a:xfrm>
              <a:off x="3188500" y="7757185"/>
              <a:ext cx="1353820" cy="371475"/>
            </a:xfrm>
            <a:custGeom>
              <a:avLst/>
              <a:gdLst/>
              <a:ahLst/>
              <a:cxnLst/>
              <a:rect l="l" t="t" r="r" b="b"/>
              <a:pathLst>
                <a:path w="1353820" h="371475">
                  <a:moveTo>
                    <a:pt x="1353312" y="0"/>
                  </a:moveTo>
                  <a:lnTo>
                    <a:pt x="0" y="0"/>
                  </a:lnTo>
                  <a:lnTo>
                    <a:pt x="0" y="371170"/>
                  </a:lnTo>
                  <a:lnTo>
                    <a:pt x="1353312" y="371170"/>
                  </a:lnTo>
                  <a:lnTo>
                    <a:pt x="1353312" y="0"/>
                  </a:lnTo>
                  <a:close/>
                </a:path>
              </a:pathLst>
            </a:custGeom>
            <a:solidFill>
              <a:srgbClr val="FFFFFF"/>
            </a:solidFill>
          </p:spPr>
          <p:txBody>
            <a:bodyPr wrap="square" lIns="0" tIns="0" rIns="0" bIns="0" rtlCol="0"/>
            <a:lstStyle/>
            <a:p>
              <a:endParaRPr/>
            </a:p>
          </p:txBody>
        </p:sp>
      </p:grpSp>
      <p:sp>
        <p:nvSpPr>
          <p:cNvPr id="7" name="object 7"/>
          <p:cNvSpPr txBox="1"/>
          <p:nvPr/>
        </p:nvSpPr>
        <p:spPr>
          <a:xfrm>
            <a:off x="789940" y="7707859"/>
            <a:ext cx="6226175" cy="730885"/>
          </a:xfrm>
          <a:prstGeom prst="rect">
            <a:avLst/>
          </a:prstGeom>
        </p:spPr>
        <p:txBody>
          <a:bodyPr vert="horz" wrap="square" lIns="0" tIns="12700" rIns="0" bIns="0" rtlCol="0">
            <a:spAutoFit/>
          </a:bodyPr>
          <a:lstStyle/>
          <a:p>
            <a:pPr marR="67310" algn="ctr">
              <a:lnSpc>
                <a:spcPct val="100000"/>
              </a:lnSpc>
              <a:spcBef>
                <a:spcPts val="100"/>
              </a:spcBef>
            </a:pPr>
            <a:r>
              <a:rPr sz="1600" b="1" spc="35" dirty="0">
                <a:solidFill>
                  <a:srgbClr val="4C4D4F"/>
                </a:solidFill>
                <a:latin typeface="CrimsonPro-ExtraLight"/>
                <a:cs typeface="CrimsonPro-ExtraLight"/>
              </a:rPr>
              <a:t>Sign</a:t>
            </a:r>
            <a:r>
              <a:rPr sz="1600" b="1" spc="-5" dirty="0">
                <a:solidFill>
                  <a:srgbClr val="4C4D4F"/>
                </a:solidFill>
                <a:latin typeface="CrimsonPro-ExtraLight"/>
                <a:cs typeface="CrimsonPro-ExtraLight"/>
              </a:rPr>
              <a:t> </a:t>
            </a:r>
            <a:r>
              <a:rPr sz="1600" b="1" spc="35" dirty="0">
                <a:solidFill>
                  <a:srgbClr val="4C4D4F"/>
                </a:solidFill>
                <a:latin typeface="CrimsonPro-ExtraLight"/>
                <a:cs typeface="CrimsonPro-ExtraLight"/>
              </a:rPr>
              <a:t>Up</a:t>
            </a:r>
            <a:endParaRPr sz="1600" b="1" dirty="0">
              <a:latin typeface="CrimsonPro-ExtraLight"/>
              <a:cs typeface="CrimsonPro-ExtraLight"/>
            </a:endParaRPr>
          </a:p>
          <a:p>
            <a:pPr marR="29209" algn="ctr">
              <a:lnSpc>
                <a:spcPct val="100000"/>
              </a:lnSpc>
              <a:spcBef>
                <a:spcPts val="815"/>
              </a:spcBef>
            </a:pPr>
            <a:r>
              <a:rPr sz="1100" dirty="0">
                <a:solidFill>
                  <a:srgbClr val="4C4D4F"/>
                </a:solidFill>
                <a:latin typeface="DM Sans"/>
                <a:cs typeface="DM Sans"/>
              </a:rPr>
              <a:t>Sign in or </a:t>
            </a:r>
            <a:r>
              <a:rPr sz="1100" spc="-10" dirty="0">
                <a:solidFill>
                  <a:srgbClr val="4C4D4F"/>
                </a:solidFill>
                <a:latin typeface="DM Sans"/>
                <a:cs typeface="DM Sans"/>
              </a:rPr>
              <a:t>register for </a:t>
            </a:r>
            <a:r>
              <a:rPr sz="1100" dirty="0">
                <a:solidFill>
                  <a:srgbClr val="4C4D4F"/>
                </a:solidFill>
                <a:latin typeface="DM Sans"/>
                <a:cs typeface="DM Sans"/>
              </a:rPr>
              <a:t>an account </a:t>
            </a:r>
            <a:r>
              <a:rPr sz="1100" spc="-10" dirty="0">
                <a:solidFill>
                  <a:srgbClr val="4C4D4F"/>
                </a:solidFill>
                <a:latin typeface="DM Sans"/>
                <a:cs typeface="DM Sans"/>
              </a:rPr>
              <a:t>at</a:t>
            </a:r>
            <a:r>
              <a:rPr sz="1100" dirty="0">
                <a:solidFill>
                  <a:srgbClr val="4C4D4F"/>
                </a:solidFill>
                <a:latin typeface="DM Sans"/>
                <a:cs typeface="DM Sans"/>
              </a:rPr>
              <a:t> </a:t>
            </a:r>
            <a:r>
              <a:rPr sz="1100" b="1" spc="-5" dirty="0">
                <a:solidFill>
                  <a:srgbClr val="4C4D4F"/>
                </a:solidFill>
                <a:latin typeface="DM Sans"/>
                <a:cs typeface="DM Sans"/>
                <a:hlinkClick r:id="rId2"/>
              </a:rPr>
              <a:t>ahealthymerewards.com</a:t>
            </a:r>
            <a:r>
              <a:rPr sz="1100" spc="-5" dirty="0">
                <a:solidFill>
                  <a:srgbClr val="4C4D4F"/>
                </a:solidFill>
                <a:latin typeface="DM Sans"/>
                <a:cs typeface="DM Sans"/>
              </a:rPr>
              <a:t>.</a:t>
            </a:r>
            <a:endParaRPr sz="1100" dirty="0">
              <a:latin typeface="DM Sans"/>
              <a:cs typeface="DM Sans"/>
            </a:endParaRPr>
          </a:p>
          <a:p>
            <a:pPr algn="ctr">
              <a:lnSpc>
                <a:spcPct val="100000"/>
              </a:lnSpc>
              <a:spcBef>
                <a:spcPts val="180"/>
              </a:spcBef>
            </a:pPr>
            <a:r>
              <a:rPr sz="1100" dirty="0">
                <a:solidFill>
                  <a:srgbClr val="4C4D4F"/>
                </a:solidFill>
                <a:latin typeface="DM Sans"/>
                <a:cs typeface="DM Sans"/>
              </a:rPr>
              <a:t>Be </a:t>
            </a:r>
            <a:r>
              <a:rPr sz="1100" spc="-10" dirty="0">
                <a:solidFill>
                  <a:srgbClr val="4C4D4F"/>
                </a:solidFill>
                <a:latin typeface="DM Sans"/>
                <a:cs typeface="DM Sans"/>
              </a:rPr>
              <a:t>sure to </a:t>
            </a:r>
            <a:r>
              <a:rPr sz="1100" spc="-5" dirty="0">
                <a:solidFill>
                  <a:srgbClr val="4C4D4F"/>
                </a:solidFill>
                <a:latin typeface="DM Sans"/>
                <a:cs typeface="DM Sans"/>
              </a:rPr>
              <a:t>connect </a:t>
            </a:r>
            <a:r>
              <a:rPr sz="1100" spc="-15" dirty="0">
                <a:solidFill>
                  <a:srgbClr val="4C4D4F"/>
                </a:solidFill>
                <a:latin typeface="DM Sans"/>
                <a:cs typeface="DM Sans"/>
              </a:rPr>
              <a:t>your </a:t>
            </a:r>
            <a:r>
              <a:rPr sz="1100" spc="-5" dirty="0">
                <a:solidFill>
                  <a:srgbClr val="4C4D4F"/>
                </a:solidFill>
                <a:latin typeface="DM Sans"/>
                <a:cs typeface="DM Sans"/>
              </a:rPr>
              <a:t>activity </a:t>
            </a:r>
            <a:r>
              <a:rPr sz="1100" spc="-15" dirty="0">
                <a:solidFill>
                  <a:srgbClr val="4C4D4F"/>
                </a:solidFill>
                <a:latin typeface="DM Sans"/>
                <a:cs typeface="DM Sans"/>
              </a:rPr>
              <a:t>tracker. </a:t>
            </a:r>
            <a:r>
              <a:rPr sz="1100" dirty="0">
                <a:solidFill>
                  <a:srgbClr val="4C4D4F"/>
                </a:solidFill>
                <a:latin typeface="DM Sans"/>
                <a:cs typeface="DM Sans"/>
              </a:rPr>
              <a:t>The </a:t>
            </a:r>
            <a:r>
              <a:rPr sz="1100" spc="-10" dirty="0">
                <a:solidFill>
                  <a:srgbClr val="4C4D4F"/>
                </a:solidFill>
                <a:latin typeface="DM Sans"/>
                <a:cs typeface="DM Sans"/>
              </a:rPr>
              <a:t>more steps </a:t>
            </a:r>
            <a:r>
              <a:rPr sz="1100" spc="-20" dirty="0">
                <a:solidFill>
                  <a:srgbClr val="4C4D4F"/>
                </a:solidFill>
                <a:latin typeface="DM Sans"/>
                <a:cs typeface="DM Sans"/>
              </a:rPr>
              <a:t>you </a:t>
            </a:r>
            <a:r>
              <a:rPr sz="1100" spc="-10" dirty="0">
                <a:solidFill>
                  <a:srgbClr val="4C4D4F"/>
                </a:solidFill>
                <a:latin typeface="DM Sans"/>
                <a:cs typeface="DM Sans"/>
              </a:rPr>
              <a:t>log, </a:t>
            </a:r>
            <a:r>
              <a:rPr sz="1100" dirty="0">
                <a:solidFill>
                  <a:srgbClr val="4C4D4F"/>
                </a:solidFill>
                <a:latin typeface="DM Sans"/>
                <a:cs typeface="DM Sans"/>
              </a:rPr>
              <a:t>the </a:t>
            </a:r>
            <a:r>
              <a:rPr sz="1100" spc="-10" dirty="0">
                <a:solidFill>
                  <a:srgbClr val="4C4D4F"/>
                </a:solidFill>
                <a:latin typeface="DM Sans"/>
                <a:cs typeface="DM Sans"/>
              </a:rPr>
              <a:t>more </a:t>
            </a:r>
            <a:r>
              <a:rPr sz="1100" spc="-15" dirty="0">
                <a:solidFill>
                  <a:srgbClr val="4C4D4F"/>
                </a:solidFill>
                <a:latin typeface="DM Sans"/>
                <a:cs typeface="DM Sans"/>
              </a:rPr>
              <a:t>rewards </a:t>
            </a:r>
            <a:r>
              <a:rPr sz="1100" spc="-20" dirty="0">
                <a:solidFill>
                  <a:srgbClr val="4C4D4F"/>
                </a:solidFill>
                <a:latin typeface="DM Sans"/>
                <a:cs typeface="DM Sans"/>
              </a:rPr>
              <a:t>you </a:t>
            </a:r>
            <a:r>
              <a:rPr sz="1100" dirty="0">
                <a:solidFill>
                  <a:srgbClr val="4C4D4F"/>
                </a:solidFill>
                <a:latin typeface="DM Sans"/>
                <a:cs typeface="DM Sans"/>
              </a:rPr>
              <a:t>can</a:t>
            </a:r>
            <a:r>
              <a:rPr lang="en-US" sz="1100" dirty="0">
                <a:solidFill>
                  <a:srgbClr val="4C4D4F"/>
                </a:solidFill>
                <a:latin typeface="DM Sans"/>
                <a:cs typeface="DM Sans"/>
              </a:rPr>
              <a:t> </a:t>
            </a:r>
            <a:r>
              <a:rPr sz="1100" dirty="0">
                <a:solidFill>
                  <a:srgbClr val="4C4D4F"/>
                </a:solidFill>
                <a:latin typeface="DM Sans"/>
                <a:cs typeface="DM Sans"/>
              </a:rPr>
              <a:t>earn!</a:t>
            </a:r>
            <a:endParaRPr sz="1100" dirty="0">
              <a:latin typeface="DM Sans"/>
              <a:cs typeface="DM Sans"/>
            </a:endParaRPr>
          </a:p>
        </p:txBody>
      </p:sp>
      <p:sp>
        <p:nvSpPr>
          <p:cNvPr id="8" name="object 8"/>
          <p:cNvSpPr txBox="1"/>
          <p:nvPr/>
        </p:nvSpPr>
        <p:spPr>
          <a:xfrm>
            <a:off x="445302" y="3695047"/>
            <a:ext cx="2218690" cy="993140"/>
          </a:xfrm>
          <a:prstGeom prst="rect">
            <a:avLst/>
          </a:prstGeom>
        </p:spPr>
        <p:txBody>
          <a:bodyPr vert="horz" wrap="square" lIns="0" tIns="12700" rIns="0" bIns="0" rtlCol="0">
            <a:spAutoFit/>
          </a:bodyPr>
          <a:lstStyle/>
          <a:p>
            <a:pPr marL="12700">
              <a:lnSpc>
                <a:spcPts val="1910"/>
              </a:lnSpc>
              <a:spcBef>
                <a:spcPts val="100"/>
              </a:spcBef>
            </a:pPr>
            <a:r>
              <a:rPr sz="1600" spc="-50" dirty="0">
                <a:solidFill>
                  <a:srgbClr val="003763"/>
                </a:solidFill>
                <a:latin typeface="DMSans-Medium"/>
                <a:cs typeface="DMSans-Medium"/>
              </a:rPr>
              <a:t>You </a:t>
            </a:r>
            <a:r>
              <a:rPr sz="1600" dirty="0">
                <a:solidFill>
                  <a:srgbClr val="003763"/>
                </a:solidFill>
                <a:latin typeface="DMSans-Medium"/>
                <a:cs typeface="DMSans-Medium"/>
              </a:rPr>
              <a:t>can earn up</a:t>
            </a:r>
            <a:r>
              <a:rPr sz="1600" spc="20" dirty="0">
                <a:solidFill>
                  <a:srgbClr val="003763"/>
                </a:solidFill>
                <a:latin typeface="DMSans-Medium"/>
                <a:cs typeface="DMSans-Medium"/>
              </a:rPr>
              <a:t> </a:t>
            </a:r>
            <a:r>
              <a:rPr sz="1600" spc="-15" dirty="0">
                <a:solidFill>
                  <a:srgbClr val="003763"/>
                </a:solidFill>
                <a:latin typeface="DMSans-Medium"/>
                <a:cs typeface="DMSans-Medium"/>
              </a:rPr>
              <a:t>to</a:t>
            </a:r>
            <a:endParaRPr sz="1600" dirty="0">
              <a:latin typeface="DMSans-Medium"/>
              <a:cs typeface="DMSans-Medium"/>
            </a:endParaRPr>
          </a:p>
          <a:p>
            <a:pPr marL="12700" marR="5080">
              <a:lnSpc>
                <a:spcPts val="1900"/>
              </a:lnSpc>
              <a:spcBef>
                <a:spcPts val="70"/>
              </a:spcBef>
            </a:pPr>
            <a:r>
              <a:rPr sz="1600" dirty="0">
                <a:solidFill>
                  <a:srgbClr val="003763"/>
                </a:solidFill>
                <a:latin typeface="DMSans-Medium"/>
                <a:cs typeface="DMSans-Medium"/>
              </a:rPr>
              <a:t>$400</a:t>
            </a:r>
            <a:r>
              <a:rPr lang="en-US" sz="1600" baseline="30000" dirty="0"/>
              <a:t>*</a:t>
            </a:r>
            <a:r>
              <a:rPr sz="1600" dirty="0">
                <a:solidFill>
                  <a:srgbClr val="003763"/>
                </a:solidFill>
                <a:latin typeface="DMSans-Medium"/>
                <a:cs typeface="DMSans-Medium"/>
              </a:rPr>
              <a:t> annually when  </a:t>
            </a:r>
            <a:r>
              <a:rPr sz="1600" spc="-25" dirty="0">
                <a:solidFill>
                  <a:srgbClr val="003763"/>
                </a:solidFill>
                <a:latin typeface="DMSans-Medium"/>
                <a:cs typeface="DMSans-Medium"/>
              </a:rPr>
              <a:t>you </a:t>
            </a:r>
            <a:r>
              <a:rPr sz="1600" spc="-5" dirty="0">
                <a:solidFill>
                  <a:srgbClr val="003763"/>
                </a:solidFill>
                <a:latin typeface="DMSans-Medium"/>
                <a:cs typeface="DMSans-Medium"/>
              </a:rPr>
              <a:t>participate </a:t>
            </a:r>
            <a:r>
              <a:rPr sz="1600" dirty="0">
                <a:solidFill>
                  <a:srgbClr val="003763"/>
                </a:solidFill>
                <a:latin typeface="DMSans-Medium"/>
                <a:cs typeface="DMSans-Medium"/>
              </a:rPr>
              <a:t>in  </a:t>
            </a:r>
            <a:r>
              <a:rPr sz="1600" spc="-5" dirty="0">
                <a:solidFill>
                  <a:srgbClr val="003763"/>
                </a:solidFill>
                <a:latin typeface="DMSans-Medium"/>
                <a:cs typeface="DMSans-Medium"/>
              </a:rPr>
              <a:t>a</a:t>
            </a:r>
            <a:r>
              <a:rPr sz="1600" b="1" spc="-5" dirty="0">
                <a:solidFill>
                  <a:srgbClr val="003763"/>
                </a:solidFill>
                <a:latin typeface="DMSans-Medium"/>
                <a:cs typeface="DMSans-Medium"/>
              </a:rPr>
              <a:t>healthy</a:t>
            </a:r>
            <a:r>
              <a:rPr sz="1600" spc="-5" dirty="0">
                <a:solidFill>
                  <a:srgbClr val="003763"/>
                </a:solidFill>
                <a:latin typeface="DMSans-Medium"/>
                <a:cs typeface="DMSans-Medium"/>
              </a:rPr>
              <a:t>me</a:t>
            </a:r>
            <a:r>
              <a:rPr sz="1600" spc="-75" dirty="0">
                <a:solidFill>
                  <a:srgbClr val="003763"/>
                </a:solidFill>
                <a:latin typeface="DMSans-Medium"/>
                <a:cs typeface="DMSans-Medium"/>
              </a:rPr>
              <a:t> </a:t>
            </a:r>
            <a:r>
              <a:rPr sz="1600" spc="-15" dirty="0">
                <a:solidFill>
                  <a:srgbClr val="003763"/>
                </a:solidFill>
                <a:latin typeface="DMSans-Medium"/>
                <a:cs typeface="DMSans-Medium"/>
              </a:rPr>
              <a:t>Rewards®´.</a:t>
            </a:r>
            <a:endParaRPr sz="1600" dirty="0">
              <a:latin typeface="DMSans-Medium"/>
              <a:cs typeface="DMSans-Medium"/>
            </a:endParaRPr>
          </a:p>
        </p:txBody>
      </p:sp>
      <p:sp>
        <p:nvSpPr>
          <p:cNvPr id="9" name="object 9"/>
          <p:cNvSpPr txBox="1"/>
          <p:nvPr/>
        </p:nvSpPr>
        <p:spPr>
          <a:xfrm>
            <a:off x="4671419" y="583869"/>
            <a:ext cx="2650490" cy="314894"/>
          </a:xfrm>
          <a:prstGeom prst="rect">
            <a:avLst/>
          </a:prstGeom>
        </p:spPr>
        <p:txBody>
          <a:bodyPr vert="horz" wrap="square" lIns="0" tIns="12700" rIns="0" bIns="0" rtlCol="0">
            <a:spAutoFit/>
          </a:bodyPr>
          <a:lstStyle/>
          <a:p>
            <a:pPr marL="786765" marR="5080" indent="-774700">
              <a:lnSpc>
                <a:spcPct val="111100"/>
              </a:lnSpc>
              <a:spcBef>
                <a:spcPts val="100"/>
              </a:spcBef>
            </a:pPr>
            <a:r>
              <a:rPr lang="en-US" sz="900" dirty="0">
                <a:solidFill>
                  <a:srgbClr val="4C4D4F"/>
                </a:solidFill>
                <a:latin typeface="DM Sans"/>
                <a:cs typeface="DM Sans"/>
              </a:rPr>
              <a:t>This </a:t>
            </a:r>
            <a:r>
              <a:rPr lang="en-US" sz="900" spc="-10" dirty="0">
                <a:solidFill>
                  <a:srgbClr val="4C4D4F"/>
                </a:solidFill>
                <a:latin typeface="DM Sans"/>
                <a:cs typeface="DM Sans"/>
              </a:rPr>
              <a:t>program </a:t>
            </a:r>
            <a:r>
              <a:rPr lang="en-US" sz="900" dirty="0">
                <a:solidFill>
                  <a:srgbClr val="4C4D4F"/>
                </a:solidFill>
                <a:latin typeface="DM Sans"/>
                <a:cs typeface="DM Sans"/>
              </a:rPr>
              <a:t>is </a:t>
            </a:r>
            <a:r>
              <a:rPr lang="en-US" sz="900" spc="-5" dirty="0">
                <a:solidFill>
                  <a:srgbClr val="4C4D4F"/>
                </a:solidFill>
                <a:latin typeface="DM Sans"/>
                <a:cs typeface="DM Sans"/>
              </a:rPr>
              <a:t>available </a:t>
            </a:r>
            <a:r>
              <a:rPr lang="en-US" sz="900" spc="-10" dirty="0">
                <a:solidFill>
                  <a:srgbClr val="4C4D4F"/>
                </a:solidFill>
                <a:latin typeface="DM Sans"/>
                <a:cs typeface="DM Sans"/>
              </a:rPr>
              <a:t>to </a:t>
            </a:r>
            <a:r>
              <a:rPr lang="en-US" sz="900" dirty="0">
                <a:solidFill>
                  <a:srgbClr val="4C4D4F"/>
                </a:solidFill>
                <a:latin typeface="DM Sans"/>
                <a:cs typeface="DM Sans"/>
              </a:rPr>
              <a:t>Blue </a:t>
            </a:r>
            <a:r>
              <a:rPr lang="en-US" sz="900" spc="-5" dirty="0">
                <a:solidFill>
                  <a:srgbClr val="4C4D4F"/>
                </a:solidFill>
                <a:latin typeface="DM Sans"/>
                <a:cs typeface="DM Sans"/>
              </a:rPr>
              <a:t>Cross </a:t>
            </a:r>
            <a:r>
              <a:rPr lang="en-US" sz="900" dirty="0">
                <a:solidFill>
                  <a:srgbClr val="4C4D4F"/>
                </a:solidFill>
                <a:latin typeface="DM Sans"/>
                <a:cs typeface="DM Sans"/>
              </a:rPr>
              <a:t>Blue</a:t>
            </a:r>
            <a:r>
              <a:rPr lang="en-US" sz="900" spc="-30" dirty="0">
                <a:solidFill>
                  <a:srgbClr val="4C4D4F"/>
                </a:solidFill>
                <a:latin typeface="DM Sans"/>
                <a:cs typeface="DM Sans"/>
              </a:rPr>
              <a:t> </a:t>
            </a:r>
            <a:r>
              <a:rPr lang="en-US" sz="900" dirty="0">
                <a:solidFill>
                  <a:srgbClr val="4C4D4F"/>
                </a:solidFill>
                <a:latin typeface="DM Sans"/>
                <a:cs typeface="DM Sans"/>
              </a:rPr>
              <a:t>Shield  of </a:t>
            </a:r>
            <a:r>
              <a:rPr lang="en-US" sz="900" spc="-5" dirty="0">
                <a:solidFill>
                  <a:srgbClr val="4C4D4F"/>
                </a:solidFill>
                <a:latin typeface="DM Sans"/>
                <a:cs typeface="DM Sans"/>
              </a:rPr>
              <a:t>Massachusetts </a:t>
            </a:r>
            <a:r>
              <a:rPr lang="en-US" sz="900" dirty="0">
                <a:solidFill>
                  <a:srgbClr val="4C4D4F"/>
                </a:solidFill>
                <a:latin typeface="DM Sans"/>
                <a:cs typeface="DM Sans"/>
              </a:rPr>
              <a:t>subscribers</a:t>
            </a:r>
            <a:r>
              <a:rPr lang="en-US" sz="900" spc="-40" dirty="0">
                <a:solidFill>
                  <a:srgbClr val="4C4D4F"/>
                </a:solidFill>
                <a:latin typeface="DM Sans"/>
                <a:cs typeface="DM Sans"/>
              </a:rPr>
              <a:t> </a:t>
            </a:r>
            <a:r>
              <a:rPr lang="en-US" sz="900" spc="-15" dirty="0">
                <a:solidFill>
                  <a:srgbClr val="4C4D4F"/>
                </a:solidFill>
                <a:latin typeface="DM Sans"/>
                <a:cs typeface="DM Sans"/>
              </a:rPr>
              <a:t>only.</a:t>
            </a:r>
            <a:endParaRPr lang="en-US" sz="900" dirty="0">
              <a:latin typeface="DM Sans"/>
              <a:cs typeface="DM Sans"/>
            </a:endParaRPr>
          </a:p>
        </p:txBody>
      </p:sp>
      <p:sp>
        <p:nvSpPr>
          <p:cNvPr id="13" name="object 13"/>
          <p:cNvSpPr txBox="1"/>
          <p:nvPr/>
        </p:nvSpPr>
        <p:spPr>
          <a:xfrm>
            <a:off x="1005516" y="5499787"/>
            <a:ext cx="2524760" cy="1364476"/>
          </a:xfrm>
          <a:prstGeom prst="rect">
            <a:avLst/>
          </a:prstGeom>
        </p:spPr>
        <p:txBody>
          <a:bodyPr vert="horz" wrap="square" lIns="0" tIns="12700" rIns="0" bIns="0" rtlCol="0">
            <a:spAutoFit/>
          </a:bodyPr>
          <a:lstStyle/>
          <a:p>
            <a:pPr algn="ctr">
              <a:lnSpc>
                <a:spcPct val="100000"/>
              </a:lnSpc>
              <a:spcBef>
                <a:spcPts val="100"/>
              </a:spcBef>
            </a:pPr>
            <a:r>
              <a:rPr sz="1700" dirty="0">
                <a:solidFill>
                  <a:srgbClr val="F15D3E"/>
                </a:solidFill>
                <a:latin typeface="Bebas Neue"/>
                <a:cs typeface="Bebas Neue"/>
              </a:rPr>
              <a:t>Earn Big with </a:t>
            </a:r>
            <a:r>
              <a:rPr sz="1700" spc="-15" dirty="0">
                <a:solidFill>
                  <a:srgbClr val="F15D3E"/>
                </a:solidFill>
                <a:latin typeface="Bebas Neue"/>
                <a:cs typeface="Bebas Neue"/>
              </a:rPr>
              <a:t>ahealthyme</a:t>
            </a:r>
            <a:r>
              <a:rPr sz="1700" spc="-70" dirty="0">
                <a:solidFill>
                  <a:srgbClr val="F15D3E"/>
                </a:solidFill>
                <a:latin typeface="Bebas Neue"/>
                <a:cs typeface="Bebas Neue"/>
              </a:rPr>
              <a:t> </a:t>
            </a:r>
            <a:r>
              <a:rPr sz="1700" spc="-5" dirty="0">
                <a:solidFill>
                  <a:srgbClr val="F15D3E"/>
                </a:solidFill>
                <a:latin typeface="Bebas Neue"/>
                <a:cs typeface="Bebas Neue"/>
              </a:rPr>
              <a:t>Rewards</a:t>
            </a:r>
            <a:endParaRPr sz="1700" dirty="0">
              <a:latin typeface="Bebas Neue"/>
              <a:cs typeface="Bebas Neue"/>
            </a:endParaRPr>
          </a:p>
          <a:p>
            <a:pPr marL="303530" marR="295275" algn="ctr">
              <a:lnSpc>
                <a:spcPct val="100000"/>
              </a:lnSpc>
              <a:spcBef>
                <a:spcPts val="1250"/>
              </a:spcBef>
            </a:pPr>
            <a:r>
              <a:rPr sz="1000" dirty="0">
                <a:solidFill>
                  <a:srgbClr val="4C4D4F"/>
                </a:solidFill>
                <a:latin typeface="DM Sans" pitchFamily="2" charset="77"/>
                <a:cs typeface="DMSans-Medium"/>
              </a:rPr>
              <a:t>Sign up </a:t>
            </a:r>
            <a:r>
              <a:rPr sz="1000" spc="-10" dirty="0">
                <a:solidFill>
                  <a:srgbClr val="4C4D4F"/>
                </a:solidFill>
                <a:latin typeface="DM Sans" pitchFamily="2" charset="77"/>
                <a:cs typeface="DMSans-Medium"/>
              </a:rPr>
              <a:t>for </a:t>
            </a:r>
            <a:r>
              <a:rPr sz="1000" spc="-5" dirty="0">
                <a:solidFill>
                  <a:srgbClr val="4C4D4F"/>
                </a:solidFill>
                <a:latin typeface="DM Sans" pitchFamily="2" charset="77"/>
                <a:cs typeface="DMSans-Medium"/>
              </a:rPr>
              <a:t>ahealthyme</a:t>
            </a:r>
            <a:r>
              <a:rPr sz="1000" spc="-35" dirty="0">
                <a:solidFill>
                  <a:srgbClr val="4C4D4F"/>
                </a:solidFill>
                <a:latin typeface="DM Sans" pitchFamily="2" charset="77"/>
                <a:cs typeface="DMSans-Medium"/>
              </a:rPr>
              <a:t> </a:t>
            </a:r>
            <a:r>
              <a:rPr sz="1000" spc="-15" dirty="0">
                <a:solidFill>
                  <a:srgbClr val="4C4D4F"/>
                </a:solidFill>
                <a:latin typeface="DM Sans" pitchFamily="2" charset="77"/>
                <a:cs typeface="DMSans-Medium"/>
              </a:rPr>
              <a:t>Rewards  </a:t>
            </a:r>
            <a:r>
              <a:rPr sz="1000" dirty="0">
                <a:solidFill>
                  <a:srgbClr val="4C4D4F"/>
                </a:solidFill>
                <a:latin typeface="DM Sans" pitchFamily="2" charset="77"/>
                <a:cs typeface="DMSans-Medium"/>
              </a:rPr>
              <a:t>and </a:t>
            </a:r>
            <a:r>
              <a:rPr sz="1000" spc="-15" dirty="0">
                <a:solidFill>
                  <a:srgbClr val="4C4D4F"/>
                </a:solidFill>
                <a:latin typeface="DM Sans" pitchFamily="2" charset="77"/>
                <a:cs typeface="DMSans-Medium"/>
              </a:rPr>
              <a:t>get </a:t>
            </a:r>
            <a:r>
              <a:rPr sz="1000" spc="-10" dirty="0">
                <a:solidFill>
                  <a:srgbClr val="4C4D4F"/>
                </a:solidFill>
                <a:latin typeface="DM Sans" pitchFamily="2" charset="77"/>
                <a:cs typeface="DMSans-Medium"/>
              </a:rPr>
              <a:t>rewarded for </a:t>
            </a:r>
            <a:r>
              <a:rPr sz="1000" dirty="0">
                <a:solidFill>
                  <a:srgbClr val="4C4D4F"/>
                </a:solidFill>
                <a:latin typeface="DM Sans" pitchFamily="2" charset="77"/>
                <a:cs typeface="DMSans-Medium"/>
              </a:rPr>
              <a:t>making  healthier choices </a:t>
            </a:r>
            <a:r>
              <a:rPr sz="1000" spc="-10" dirty="0">
                <a:solidFill>
                  <a:srgbClr val="4C4D4F"/>
                </a:solidFill>
                <a:latin typeface="DM Sans" pitchFamily="2" charset="77"/>
                <a:cs typeface="DMSans-Medium"/>
              </a:rPr>
              <a:t>every</a:t>
            </a:r>
            <a:r>
              <a:rPr sz="1000" spc="-45" dirty="0">
                <a:solidFill>
                  <a:srgbClr val="4C4D4F"/>
                </a:solidFill>
                <a:latin typeface="DM Sans" pitchFamily="2" charset="77"/>
                <a:cs typeface="DMSans-Medium"/>
              </a:rPr>
              <a:t> </a:t>
            </a:r>
            <a:r>
              <a:rPr sz="1000" spc="-25" dirty="0">
                <a:solidFill>
                  <a:srgbClr val="4C4D4F"/>
                </a:solidFill>
                <a:latin typeface="DM Sans" pitchFamily="2" charset="77"/>
                <a:cs typeface="DMSans-Medium"/>
              </a:rPr>
              <a:t>day.</a:t>
            </a:r>
            <a:endParaRPr sz="1000" dirty="0">
              <a:solidFill>
                <a:srgbClr val="4C4D4F"/>
              </a:solidFill>
              <a:latin typeface="DM Sans" pitchFamily="2" charset="77"/>
              <a:cs typeface="DMSans-Medium"/>
            </a:endParaRPr>
          </a:p>
          <a:p>
            <a:pPr marL="384175" marR="375920" algn="ctr">
              <a:lnSpc>
                <a:spcPct val="100000"/>
              </a:lnSpc>
            </a:pPr>
            <a:r>
              <a:rPr sz="1000" spc="-30" dirty="0">
                <a:solidFill>
                  <a:srgbClr val="4C4D4F"/>
                </a:solidFill>
                <a:latin typeface="DM Sans" pitchFamily="2" charset="77"/>
                <a:cs typeface="DMSans-Medium"/>
              </a:rPr>
              <a:t>You </a:t>
            </a:r>
            <a:r>
              <a:rPr sz="1000" dirty="0">
                <a:solidFill>
                  <a:srgbClr val="4C4D4F"/>
                </a:solidFill>
                <a:latin typeface="DM Sans" pitchFamily="2" charset="77"/>
                <a:cs typeface="DMSans-Medium"/>
              </a:rPr>
              <a:t>can also </a:t>
            </a:r>
            <a:r>
              <a:rPr sz="1000" spc="-15" dirty="0">
                <a:solidFill>
                  <a:srgbClr val="4C4D4F"/>
                </a:solidFill>
                <a:latin typeface="DM Sans" pitchFamily="2" charset="77"/>
                <a:cs typeface="DMSans-Medium"/>
              </a:rPr>
              <a:t>get </a:t>
            </a:r>
            <a:r>
              <a:rPr sz="1000" dirty="0">
                <a:solidFill>
                  <a:srgbClr val="4C4D4F"/>
                </a:solidFill>
                <a:latin typeface="DM Sans" pitchFamily="2" charset="77"/>
                <a:cs typeface="DMSans-Medium"/>
              </a:rPr>
              <a:t>a </a:t>
            </a:r>
            <a:r>
              <a:rPr lang="en-US" sz="1000" dirty="0">
                <a:solidFill>
                  <a:srgbClr val="4C4D4F"/>
                </a:solidFill>
                <a:latin typeface="DM Sans Medium" pitchFamily="2" charset="77"/>
                <a:cs typeface="DMSans-Medium"/>
              </a:rPr>
              <a:t>Max</a:t>
            </a:r>
            <a:r>
              <a:rPr lang="en-US" sz="1000" spc="-50" dirty="0">
                <a:solidFill>
                  <a:srgbClr val="4C4D4F"/>
                </a:solidFill>
                <a:latin typeface="DM Sans Medium" pitchFamily="2" charset="77"/>
                <a:cs typeface="DMSans-Medium"/>
              </a:rPr>
              <a:t> </a:t>
            </a:r>
            <a:r>
              <a:rPr lang="en-US" sz="1000" dirty="0">
                <a:solidFill>
                  <a:srgbClr val="4C4D4F"/>
                </a:solidFill>
                <a:latin typeface="DM Sans Medium" pitchFamily="2" charset="77"/>
                <a:cs typeface="DMSans-Medium"/>
              </a:rPr>
              <a:t>Buzz™ </a:t>
            </a:r>
            <a:r>
              <a:rPr lang="en-US" sz="1000" dirty="0">
                <a:solidFill>
                  <a:srgbClr val="4C4D4F"/>
                </a:solidFill>
                <a:latin typeface="DM Sans" pitchFamily="2" charset="77"/>
              </a:rPr>
              <a:t>activity tracker</a:t>
            </a:r>
            <a:r>
              <a:rPr lang="en-US" sz="1000" dirty="0">
                <a:solidFill>
                  <a:srgbClr val="4C4D4F"/>
                </a:solidFill>
                <a:latin typeface="DM Sans" pitchFamily="2" charset="77"/>
                <a:cs typeface="DMSans-Medium"/>
              </a:rPr>
              <a:t> </a:t>
            </a:r>
            <a:r>
              <a:rPr lang="en-US" sz="1000" spc="-5" dirty="0">
                <a:solidFill>
                  <a:srgbClr val="4C4D4F"/>
                </a:solidFill>
                <a:latin typeface="DM Sans" pitchFamily="2" charset="77"/>
                <a:cs typeface="DMSans-Medium"/>
              </a:rPr>
              <a:t>at </a:t>
            </a:r>
            <a:r>
              <a:rPr sz="1000" dirty="0">
                <a:solidFill>
                  <a:srgbClr val="4C4D4F"/>
                </a:solidFill>
                <a:latin typeface="DM Sans" pitchFamily="2" charset="77"/>
                <a:cs typeface="DMSans-Medium"/>
              </a:rPr>
              <a:t>no additional</a:t>
            </a:r>
            <a:r>
              <a:rPr sz="1000" spc="-25" dirty="0">
                <a:solidFill>
                  <a:srgbClr val="4C4D4F"/>
                </a:solidFill>
                <a:latin typeface="DM Sans" pitchFamily="2" charset="77"/>
                <a:cs typeface="DMSans-Medium"/>
              </a:rPr>
              <a:t> </a:t>
            </a:r>
            <a:r>
              <a:rPr sz="1000" spc="-5" dirty="0">
                <a:solidFill>
                  <a:srgbClr val="4C4D4F"/>
                </a:solidFill>
                <a:latin typeface="DM Sans" pitchFamily="2" charset="77"/>
                <a:cs typeface="DMSans-Medium"/>
              </a:rPr>
              <a:t>cost.</a:t>
            </a:r>
            <a:endParaRPr sz="1000" dirty="0">
              <a:solidFill>
                <a:srgbClr val="4C4D4F"/>
              </a:solidFill>
              <a:latin typeface="DM Sans" pitchFamily="2" charset="77"/>
              <a:cs typeface="DMSans-Medium"/>
            </a:endParaRPr>
          </a:p>
        </p:txBody>
      </p:sp>
      <p:sp>
        <p:nvSpPr>
          <p:cNvPr id="14" name="object 14"/>
          <p:cNvSpPr txBox="1"/>
          <p:nvPr/>
        </p:nvSpPr>
        <p:spPr>
          <a:xfrm>
            <a:off x="4262654" y="5499787"/>
            <a:ext cx="2671546" cy="1259897"/>
          </a:xfrm>
          <a:prstGeom prst="rect">
            <a:avLst/>
          </a:prstGeom>
        </p:spPr>
        <p:txBody>
          <a:bodyPr vert="horz" wrap="square" lIns="0" tIns="12700" rIns="0" bIns="0" rtlCol="0">
            <a:spAutoFit/>
          </a:bodyPr>
          <a:lstStyle/>
          <a:p>
            <a:pPr marL="18415" algn="ctr">
              <a:lnSpc>
                <a:spcPct val="100000"/>
              </a:lnSpc>
              <a:spcBef>
                <a:spcPts val="100"/>
              </a:spcBef>
            </a:pPr>
            <a:r>
              <a:rPr lang="en-US" sz="1700" dirty="0">
                <a:solidFill>
                  <a:srgbClr val="F25D3E"/>
                </a:solidFill>
                <a:latin typeface="Bebas Neue" panose="020B0606020202050201" pitchFamily="34" charset="77"/>
              </a:rPr>
              <a:t>Appalachian trail</a:t>
            </a:r>
          </a:p>
          <a:p>
            <a:pPr marL="18415" algn="ctr">
              <a:lnSpc>
                <a:spcPct val="100000"/>
              </a:lnSpc>
              <a:spcBef>
                <a:spcPts val="100"/>
              </a:spcBef>
            </a:pPr>
            <a:endParaRPr lang="en-US" sz="1000" dirty="0">
              <a:latin typeface="DM Sans" pitchFamily="2" charset="77"/>
            </a:endParaRPr>
          </a:p>
          <a:p>
            <a:pPr marL="0" marR="0">
              <a:lnSpc>
                <a:spcPct val="107000"/>
              </a:lnSpc>
              <a:spcBef>
                <a:spcPts val="0"/>
              </a:spcBef>
              <a:spcAft>
                <a:spcPts val="800"/>
              </a:spcAft>
            </a:pPr>
            <a:r>
              <a:rPr lang="en-US" sz="1000" spc="-15" dirty="0">
                <a:solidFill>
                  <a:srgbClr val="4C4D4F"/>
                </a:solidFill>
                <a:latin typeface="DM Sans" pitchFamily="2" charset="77"/>
              </a:rPr>
              <a:t>Time to get rugged! Your crew is going start to finish on this legendary trail. Trek to each destination, unlocking American backcountry and survival tips as you go. Better pack your team spirit and gusto — it’s a long hike!</a:t>
            </a:r>
          </a:p>
        </p:txBody>
      </p:sp>
      <p:sp>
        <p:nvSpPr>
          <p:cNvPr id="15" name="object 15"/>
          <p:cNvSpPr/>
          <p:nvPr/>
        </p:nvSpPr>
        <p:spPr>
          <a:xfrm>
            <a:off x="0" y="0"/>
            <a:ext cx="228600" cy="10058400"/>
          </a:xfrm>
          <a:custGeom>
            <a:avLst/>
            <a:gdLst/>
            <a:ahLst/>
            <a:cxnLst/>
            <a:rect l="l" t="t" r="r" b="b"/>
            <a:pathLst>
              <a:path w="228600" h="10058400">
                <a:moveTo>
                  <a:pt x="228600" y="0"/>
                </a:moveTo>
                <a:lnTo>
                  <a:pt x="0" y="0"/>
                </a:lnTo>
                <a:lnTo>
                  <a:pt x="0" y="10058400"/>
                </a:lnTo>
                <a:lnTo>
                  <a:pt x="228600" y="10058400"/>
                </a:lnTo>
                <a:lnTo>
                  <a:pt x="228600" y="0"/>
                </a:lnTo>
                <a:close/>
              </a:path>
            </a:pathLst>
          </a:custGeom>
          <a:solidFill>
            <a:srgbClr val="FFFFFF"/>
          </a:solidFill>
        </p:spPr>
        <p:txBody>
          <a:bodyPr wrap="square" lIns="0" tIns="0" rIns="0" bIns="0" rtlCol="0"/>
          <a:lstStyle/>
          <a:p>
            <a:endParaRPr/>
          </a:p>
        </p:txBody>
      </p:sp>
      <p:sp>
        <p:nvSpPr>
          <p:cNvPr id="16" name="object 16"/>
          <p:cNvSpPr txBox="1"/>
          <p:nvPr/>
        </p:nvSpPr>
        <p:spPr>
          <a:xfrm>
            <a:off x="2710236" y="6995120"/>
            <a:ext cx="2348432" cy="538609"/>
          </a:xfrm>
          <a:prstGeom prst="rect">
            <a:avLst/>
          </a:prstGeom>
        </p:spPr>
        <p:txBody>
          <a:bodyPr vert="horz" wrap="square" lIns="0" tIns="25400" rIns="0" bIns="0" rtlCol="0">
            <a:spAutoFit/>
          </a:bodyPr>
          <a:lstStyle/>
          <a:p>
            <a:pPr algn="ctr">
              <a:lnSpc>
                <a:spcPct val="100000"/>
              </a:lnSpc>
              <a:spcBef>
                <a:spcPts val="200"/>
              </a:spcBef>
            </a:pPr>
            <a:r>
              <a:rPr lang="en-US" sz="1000" b="1" dirty="0">
                <a:solidFill>
                  <a:srgbClr val="4C4D4F"/>
                </a:solidFill>
                <a:latin typeface="DM Sans" pitchFamily="2" charset="77"/>
              </a:rPr>
              <a:t>Registration Starts: October 21, 2024</a:t>
            </a:r>
          </a:p>
          <a:p>
            <a:pPr algn="ctr">
              <a:lnSpc>
                <a:spcPct val="100000"/>
              </a:lnSpc>
              <a:spcBef>
                <a:spcPts val="200"/>
              </a:spcBef>
            </a:pPr>
            <a:r>
              <a:rPr lang="en-US" sz="1000" b="1" dirty="0">
                <a:solidFill>
                  <a:srgbClr val="4C4D4F"/>
                </a:solidFill>
                <a:latin typeface="DM Sans" pitchFamily="2" charset="77"/>
              </a:rPr>
              <a:t>Challenge Starts: November 4, 2024</a:t>
            </a:r>
          </a:p>
          <a:p>
            <a:pPr algn="ctr">
              <a:lnSpc>
                <a:spcPct val="100000"/>
              </a:lnSpc>
              <a:spcBef>
                <a:spcPts val="200"/>
              </a:spcBef>
            </a:pPr>
            <a:r>
              <a:rPr lang="en-US" sz="1000" b="1" dirty="0">
                <a:solidFill>
                  <a:srgbClr val="4C4D4F"/>
                </a:solidFill>
                <a:latin typeface="DM Sans" pitchFamily="2" charset="77"/>
              </a:rPr>
              <a:t>Challenge Ends: December 2, 2024</a:t>
            </a:r>
            <a:endParaRPr sz="1000" b="1" dirty="0">
              <a:solidFill>
                <a:srgbClr val="4C4D4F"/>
              </a:solidFill>
              <a:latin typeface="DM Sans" pitchFamily="2" charset="77"/>
              <a:cs typeface="DM Sans"/>
            </a:endParaRPr>
          </a:p>
        </p:txBody>
      </p:sp>
      <p:sp>
        <p:nvSpPr>
          <p:cNvPr id="18" name="Rectangle 17">
            <a:extLst>
              <a:ext uri="{FF2B5EF4-FFF2-40B4-BE49-F238E27FC236}">
                <a16:creationId xmlns:a16="http://schemas.microsoft.com/office/drawing/2014/main" id="{A4513F91-0F81-1940-9B2B-C696DCB8D076}"/>
              </a:ext>
            </a:extLst>
          </p:cNvPr>
          <p:cNvSpPr/>
          <p:nvPr/>
        </p:nvSpPr>
        <p:spPr>
          <a:xfrm>
            <a:off x="461802" y="8758921"/>
            <a:ext cx="6845300" cy="743891"/>
          </a:xfrm>
          <a:prstGeom prst="rect">
            <a:avLst/>
          </a:prstGeom>
          <a:solidFill>
            <a:srgbClr val="00376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9BB1771-6FCD-664D-8D6B-EB0B74702AD7}"/>
              </a:ext>
            </a:extLst>
          </p:cNvPr>
          <p:cNvSpPr txBox="1"/>
          <p:nvPr/>
        </p:nvSpPr>
        <p:spPr>
          <a:xfrm>
            <a:off x="465298" y="8807700"/>
            <a:ext cx="6841803" cy="646331"/>
          </a:xfrm>
          <a:prstGeom prst="rect">
            <a:avLst/>
          </a:prstGeom>
          <a:noFill/>
        </p:spPr>
        <p:txBody>
          <a:bodyPr wrap="square" rtlCol="0">
            <a:spAutoFit/>
          </a:bodyPr>
          <a:lstStyle/>
          <a:p>
            <a:pPr algn="ctr"/>
            <a:r>
              <a:rPr lang="en-US" sz="1600" dirty="0">
                <a:solidFill>
                  <a:schemeClr val="bg1"/>
                </a:solidFill>
                <a:latin typeface="Bebas Neue" panose="020B0606020202050201" pitchFamily="34" charset="77"/>
              </a:rPr>
              <a:t>EARN POINTS WITH JOURNEYS</a:t>
            </a:r>
            <a:r>
              <a:rPr lang="en-US" sz="1600" baseline="30000" dirty="0">
                <a:solidFill>
                  <a:schemeClr val="bg1"/>
                </a:solidFill>
                <a:latin typeface="Bebas Neue" panose="020B0606020202050201" pitchFamily="34" charset="77"/>
              </a:rPr>
              <a:t>®´</a:t>
            </a:r>
            <a:br>
              <a:rPr lang="en-US" sz="1200" b="1" dirty="0">
                <a:solidFill>
                  <a:schemeClr val="bg1"/>
                </a:solidFill>
                <a:latin typeface="DM Sans" pitchFamily="2" charset="77"/>
              </a:rPr>
            </a:br>
            <a:r>
              <a:rPr lang="en-US" sz="1000" dirty="0">
                <a:solidFill>
                  <a:schemeClr val="bg1"/>
                </a:solidFill>
                <a:latin typeface="DM Sans" pitchFamily="2" charset="77"/>
              </a:rPr>
              <a:t>These self-guided programs offer tips on how to eat healthy, reduce stress, manage your money,</a:t>
            </a:r>
            <a:br>
              <a:rPr lang="en-US" sz="1000" dirty="0">
                <a:solidFill>
                  <a:schemeClr val="bg1"/>
                </a:solidFill>
                <a:latin typeface="DM Sans" pitchFamily="2" charset="77"/>
              </a:rPr>
            </a:br>
            <a:r>
              <a:rPr lang="en-US" sz="1000" dirty="0">
                <a:solidFill>
                  <a:schemeClr val="bg1"/>
                </a:solidFill>
                <a:latin typeface="DM Sans" pitchFamily="2" charset="77"/>
              </a:rPr>
              <a:t>improve your sleep, and be more active–all while you earn points toward $400 in annual rewards. </a:t>
            </a:r>
          </a:p>
        </p:txBody>
      </p:sp>
      <p:sp>
        <p:nvSpPr>
          <p:cNvPr id="20" name="object 2">
            <a:extLst>
              <a:ext uri="{FF2B5EF4-FFF2-40B4-BE49-F238E27FC236}">
                <a16:creationId xmlns:a16="http://schemas.microsoft.com/office/drawing/2014/main" id="{34C6D5E0-70F7-A047-97FD-640B10846A7D}"/>
              </a:ext>
            </a:extLst>
          </p:cNvPr>
          <p:cNvSpPr txBox="1"/>
          <p:nvPr/>
        </p:nvSpPr>
        <p:spPr>
          <a:xfrm>
            <a:off x="6494513" y="9795005"/>
            <a:ext cx="820687" cy="97463"/>
          </a:xfrm>
          <a:prstGeom prst="rect">
            <a:avLst/>
          </a:prstGeom>
        </p:spPr>
        <p:txBody>
          <a:bodyPr vert="horz" wrap="square" lIns="0" tIns="12700" rIns="0" bIns="0" rtlCol="0">
            <a:spAutoFit/>
          </a:bodyPr>
          <a:lstStyle/>
          <a:p>
            <a:pPr marL="12700" algn="r">
              <a:lnSpc>
                <a:spcPct val="100000"/>
              </a:lnSpc>
              <a:spcBef>
                <a:spcPts val="100"/>
              </a:spcBef>
            </a:pPr>
            <a:r>
              <a:rPr lang="en-US" sz="550" dirty="0">
                <a:solidFill>
                  <a:srgbClr val="4C4D4F"/>
                </a:solidFill>
              </a:rPr>
              <a:t>(continued)</a:t>
            </a:r>
            <a:endParaRPr sz="550" dirty="0">
              <a:solidFill>
                <a:srgbClr val="4C4D4F"/>
              </a:solidFill>
              <a:latin typeface="DMSans-Medium"/>
              <a:cs typeface="DMSans-Medium"/>
            </a:endParaRPr>
          </a:p>
        </p:txBody>
      </p:sp>
      <p:sp>
        <p:nvSpPr>
          <p:cNvPr id="17" name="TextBox 16">
            <a:extLst>
              <a:ext uri="{FF2B5EF4-FFF2-40B4-BE49-F238E27FC236}">
                <a16:creationId xmlns:a16="http://schemas.microsoft.com/office/drawing/2014/main" id="{3FE3A9F3-018A-CE4B-BF3A-2E5955003CA4}"/>
              </a:ext>
            </a:extLst>
          </p:cNvPr>
          <p:cNvSpPr txBox="1"/>
          <p:nvPr/>
        </p:nvSpPr>
        <p:spPr>
          <a:xfrm>
            <a:off x="386136" y="9572082"/>
            <a:ext cx="4648200" cy="200055"/>
          </a:xfrm>
          <a:prstGeom prst="rect">
            <a:avLst/>
          </a:prstGeom>
          <a:noFill/>
        </p:spPr>
        <p:txBody>
          <a:bodyPr wrap="square" rtlCol="0">
            <a:spAutoFit/>
          </a:bodyPr>
          <a:lstStyle/>
          <a:p>
            <a:r>
              <a:rPr lang="en-US" sz="700" dirty="0">
                <a:solidFill>
                  <a:schemeClr val="tx1">
                    <a:lumMod val="85000"/>
                    <a:lumOff val="15000"/>
                  </a:schemeClr>
                </a:solidFill>
                <a:latin typeface="DM Sans" pitchFamily="2" charset="77"/>
              </a:rPr>
              <a:t>*Rewards may be considered a taxable form of income, please consult your tax advisor.</a:t>
            </a:r>
          </a:p>
        </p:txBody>
      </p:sp>
      <p:sp>
        <p:nvSpPr>
          <p:cNvPr id="26" name="object 10">
            <a:extLst>
              <a:ext uri="{FF2B5EF4-FFF2-40B4-BE49-F238E27FC236}">
                <a16:creationId xmlns:a16="http://schemas.microsoft.com/office/drawing/2014/main" id="{2801A6D6-1B2E-7B4B-8465-FD9D15F74E1D}"/>
              </a:ext>
            </a:extLst>
          </p:cNvPr>
          <p:cNvSpPr/>
          <p:nvPr/>
        </p:nvSpPr>
        <p:spPr>
          <a:xfrm>
            <a:off x="3456432" y="1201508"/>
            <a:ext cx="4099013" cy="397856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0024" y="8839200"/>
            <a:ext cx="6872605" cy="762000"/>
          </a:xfrm>
          <a:prstGeom prst="rect">
            <a:avLst/>
          </a:prstGeom>
          <a:solidFill>
            <a:srgbClr val="E6E7E8"/>
          </a:solidFill>
        </p:spPr>
        <p:txBody>
          <a:bodyPr vert="horz" wrap="square" lIns="0" tIns="6985" rIns="0" bIns="0" rtlCol="0">
            <a:spAutoFit/>
          </a:bodyPr>
          <a:lstStyle/>
          <a:p>
            <a:pPr>
              <a:lnSpc>
                <a:spcPct val="100000"/>
              </a:lnSpc>
              <a:spcBef>
                <a:spcPts val="55"/>
              </a:spcBef>
            </a:pPr>
            <a:endParaRPr sz="850">
              <a:latin typeface="Times New Roman"/>
              <a:cs typeface="Times New Roman"/>
            </a:endParaRPr>
          </a:p>
          <a:p>
            <a:pPr marL="57150" marR="376555">
              <a:lnSpc>
                <a:spcPct val="100000"/>
              </a:lnSpc>
            </a:pPr>
            <a:r>
              <a:rPr sz="600" dirty="0">
                <a:solidFill>
                  <a:srgbClr val="4C4D4F"/>
                </a:solidFill>
                <a:latin typeface="DM Sans"/>
                <a:cs typeface="DM Sans"/>
              </a:rPr>
              <a:t>Blue </a:t>
            </a:r>
            <a:r>
              <a:rPr sz="600" spc="-5" dirty="0">
                <a:solidFill>
                  <a:srgbClr val="4C4D4F"/>
                </a:solidFill>
                <a:latin typeface="DM Sans"/>
                <a:cs typeface="DM Sans"/>
              </a:rPr>
              <a:t>Cross </a:t>
            </a:r>
            <a:r>
              <a:rPr sz="600" dirty="0">
                <a:solidFill>
                  <a:srgbClr val="4C4D4F"/>
                </a:solidFill>
                <a:latin typeface="DM Sans"/>
                <a:cs typeface="DM Sans"/>
              </a:rPr>
              <a:t>Blue Shield of </a:t>
            </a:r>
            <a:r>
              <a:rPr sz="600" spc="-5" dirty="0">
                <a:solidFill>
                  <a:srgbClr val="4C4D4F"/>
                </a:solidFill>
                <a:latin typeface="DM Sans"/>
                <a:cs typeface="DM Sans"/>
              </a:rPr>
              <a:t>Massachusetts </a:t>
            </a:r>
            <a:r>
              <a:rPr sz="600" dirty="0">
                <a:solidFill>
                  <a:srgbClr val="4C4D4F"/>
                </a:solidFill>
                <a:latin typeface="DM Sans"/>
                <a:cs typeface="DM Sans"/>
              </a:rPr>
              <a:t>complies with applicable </a:t>
            </a:r>
            <a:r>
              <a:rPr sz="600" spc="-5" dirty="0">
                <a:solidFill>
                  <a:srgbClr val="4C4D4F"/>
                </a:solidFill>
                <a:latin typeface="DM Sans"/>
                <a:cs typeface="DM Sans"/>
              </a:rPr>
              <a:t>federal </a:t>
            </a:r>
            <a:r>
              <a:rPr sz="600" dirty="0">
                <a:solidFill>
                  <a:srgbClr val="4C4D4F"/>
                </a:solidFill>
                <a:latin typeface="DM Sans"/>
                <a:cs typeface="DM Sans"/>
              </a:rPr>
              <a:t>civil rights </a:t>
            </a:r>
            <a:r>
              <a:rPr sz="600" spc="-5" dirty="0">
                <a:solidFill>
                  <a:srgbClr val="4C4D4F"/>
                </a:solidFill>
                <a:latin typeface="DM Sans"/>
                <a:cs typeface="DM Sans"/>
              </a:rPr>
              <a:t>laws </a:t>
            </a:r>
            <a:r>
              <a:rPr sz="600" dirty="0">
                <a:solidFill>
                  <a:srgbClr val="4C4D4F"/>
                </a:solidFill>
                <a:latin typeface="DM Sans"/>
                <a:cs typeface="DM Sans"/>
              </a:rPr>
              <a:t>and does </a:t>
            </a:r>
            <a:r>
              <a:rPr sz="600" spc="-5" dirty="0">
                <a:solidFill>
                  <a:srgbClr val="4C4D4F"/>
                </a:solidFill>
                <a:latin typeface="DM Sans"/>
                <a:cs typeface="DM Sans"/>
              </a:rPr>
              <a:t>not discriminate </a:t>
            </a:r>
            <a:r>
              <a:rPr sz="600" dirty="0">
                <a:solidFill>
                  <a:srgbClr val="4C4D4F"/>
                </a:solidFill>
                <a:latin typeface="DM Sans"/>
                <a:cs typeface="DM Sans"/>
              </a:rPr>
              <a:t>on the basis of race, </a:t>
            </a:r>
            <a:r>
              <a:rPr sz="600" spc="-5" dirty="0">
                <a:solidFill>
                  <a:srgbClr val="4C4D4F"/>
                </a:solidFill>
                <a:latin typeface="DM Sans"/>
                <a:cs typeface="DM Sans"/>
              </a:rPr>
              <a:t>color, national </a:t>
            </a:r>
            <a:r>
              <a:rPr sz="600" dirty="0">
                <a:solidFill>
                  <a:srgbClr val="4C4D4F"/>
                </a:solidFill>
                <a:latin typeface="DM Sans"/>
                <a:cs typeface="DM Sans"/>
              </a:rPr>
              <a:t>origin, </a:t>
            </a:r>
            <a:r>
              <a:rPr sz="600" spc="-5" dirty="0">
                <a:solidFill>
                  <a:srgbClr val="4C4D4F"/>
                </a:solidFill>
                <a:latin typeface="DM Sans"/>
                <a:cs typeface="DM Sans"/>
              </a:rPr>
              <a:t>age, disability, sex, sexual  orientation, </a:t>
            </a:r>
            <a:r>
              <a:rPr sz="600" dirty="0">
                <a:solidFill>
                  <a:srgbClr val="4C4D4F"/>
                </a:solidFill>
                <a:latin typeface="DM Sans"/>
                <a:cs typeface="DM Sans"/>
              </a:rPr>
              <a:t>or </a:t>
            </a:r>
            <a:r>
              <a:rPr sz="600" spc="-5" dirty="0">
                <a:solidFill>
                  <a:srgbClr val="4C4D4F"/>
                </a:solidFill>
                <a:latin typeface="DM Sans"/>
                <a:cs typeface="DM Sans"/>
              </a:rPr>
              <a:t>gender</a:t>
            </a:r>
            <a:r>
              <a:rPr sz="600" dirty="0">
                <a:solidFill>
                  <a:srgbClr val="4C4D4F"/>
                </a:solidFill>
                <a:latin typeface="DM Sans"/>
                <a:cs typeface="DM Sans"/>
              </a:rPr>
              <a:t> </a:t>
            </a:r>
            <a:r>
              <a:rPr sz="600" spc="-5" dirty="0">
                <a:solidFill>
                  <a:srgbClr val="4C4D4F"/>
                </a:solidFill>
                <a:latin typeface="DM Sans"/>
                <a:cs typeface="DM Sans"/>
              </a:rPr>
              <a:t>identity.</a:t>
            </a:r>
            <a:endParaRPr sz="600">
              <a:latin typeface="DM Sans"/>
              <a:cs typeface="DM Sans"/>
            </a:endParaRPr>
          </a:p>
          <a:p>
            <a:pPr marL="57150">
              <a:lnSpc>
                <a:spcPct val="100000"/>
              </a:lnSpc>
              <a:spcBef>
                <a:spcPts val="450"/>
              </a:spcBef>
            </a:pPr>
            <a:r>
              <a:rPr sz="600" spc="-5" dirty="0">
                <a:solidFill>
                  <a:srgbClr val="4C4D4F"/>
                </a:solidFill>
                <a:latin typeface="DM Sans"/>
                <a:cs typeface="DM Sans"/>
              </a:rPr>
              <a:t>ATTENTION: </a:t>
            </a:r>
            <a:r>
              <a:rPr sz="600" dirty="0">
                <a:solidFill>
                  <a:srgbClr val="4C4D4F"/>
                </a:solidFill>
                <a:latin typeface="DM Sans"/>
                <a:cs typeface="DM Sans"/>
              </a:rPr>
              <a:t>If </a:t>
            </a:r>
            <a:r>
              <a:rPr sz="600" spc="-10" dirty="0">
                <a:solidFill>
                  <a:srgbClr val="4C4D4F"/>
                </a:solidFill>
                <a:latin typeface="DM Sans"/>
                <a:cs typeface="DM Sans"/>
              </a:rPr>
              <a:t>you </a:t>
            </a:r>
            <a:r>
              <a:rPr sz="600" dirty="0">
                <a:solidFill>
                  <a:srgbClr val="4C4D4F"/>
                </a:solidFill>
                <a:latin typeface="DM Sans"/>
                <a:cs typeface="DM Sans"/>
              </a:rPr>
              <a:t>don’t speak English, </a:t>
            </a:r>
            <a:r>
              <a:rPr sz="600" spc="-5" dirty="0">
                <a:solidFill>
                  <a:srgbClr val="4C4D4F"/>
                </a:solidFill>
                <a:latin typeface="DM Sans"/>
                <a:cs typeface="DM Sans"/>
              </a:rPr>
              <a:t>language assistance </a:t>
            </a:r>
            <a:r>
              <a:rPr sz="600" dirty="0">
                <a:solidFill>
                  <a:srgbClr val="4C4D4F"/>
                </a:solidFill>
                <a:latin typeface="DM Sans"/>
                <a:cs typeface="DM Sans"/>
              </a:rPr>
              <a:t>services, </a:t>
            </a:r>
            <a:r>
              <a:rPr sz="600" spc="-5" dirty="0">
                <a:solidFill>
                  <a:srgbClr val="4C4D4F"/>
                </a:solidFill>
                <a:latin typeface="DM Sans"/>
                <a:cs typeface="DM Sans"/>
              </a:rPr>
              <a:t>free </a:t>
            </a:r>
            <a:r>
              <a:rPr sz="600" dirty="0">
                <a:solidFill>
                  <a:srgbClr val="4C4D4F"/>
                </a:solidFill>
                <a:latin typeface="DM Sans"/>
                <a:cs typeface="DM Sans"/>
              </a:rPr>
              <a:t>of </a:t>
            </a:r>
            <a:r>
              <a:rPr sz="600" spc="-5" dirty="0">
                <a:solidFill>
                  <a:srgbClr val="4C4D4F"/>
                </a:solidFill>
                <a:latin typeface="DM Sans"/>
                <a:cs typeface="DM Sans"/>
              </a:rPr>
              <a:t>charge, are available to </a:t>
            </a:r>
            <a:r>
              <a:rPr sz="600" spc="-10" dirty="0">
                <a:solidFill>
                  <a:srgbClr val="4C4D4F"/>
                </a:solidFill>
                <a:latin typeface="DM Sans"/>
                <a:cs typeface="DM Sans"/>
              </a:rPr>
              <a:t>you. </a:t>
            </a:r>
            <a:r>
              <a:rPr sz="600" dirty="0">
                <a:solidFill>
                  <a:srgbClr val="4C4D4F"/>
                </a:solidFill>
                <a:latin typeface="DM Sans"/>
                <a:cs typeface="DM Sans"/>
              </a:rPr>
              <a:t>Call Member Service </a:t>
            </a:r>
            <a:r>
              <a:rPr sz="600" spc="-5" dirty="0">
                <a:solidFill>
                  <a:srgbClr val="4C4D4F"/>
                </a:solidFill>
                <a:latin typeface="DM Sans"/>
                <a:cs typeface="DM Sans"/>
              </a:rPr>
              <a:t>at </a:t>
            </a:r>
            <a:r>
              <a:rPr sz="600" dirty="0">
                <a:solidFill>
                  <a:srgbClr val="4C4D4F"/>
                </a:solidFill>
                <a:latin typeface="DM Sans"/>
                <a:cs typeface="DM Sans"/>
              </a:rPr>
              <a:t>the number on </a:t>
            </a:r>
            <a:r>
              <a:rPr sz="600" spc="-10" dirty="0">
                <a:solidFill>
                  <a:srgbClr val="4C4D4F"/>
                </a:solidFill>
                <a:latin typeface="DM Sans"/>
                <a:cs typeface="DM Sans"/>
              </a:rPr>
              <a:t>your </a:t>
            </a:r>
            <a:r>
              <a:rPr sz="600" dirty="0">
                <a:solidFill>
                  <a:srgbClr val="4C4D4F"/>
                </a:solidFill>
                <a:latin typeface="DM Sans"/>
                <a:cs typeface="DM Sans"/>
              </a:rPr>
              <a:t>ID </a:t>
            </a:r>
            <a:r>
              <a:rPr sz="600" spc="-5" dirty="0">
                <a:solidFill>
                  <a:srgbClr val="4C4D4F"/>
                </a:solidFill>
                <a:latin typeface="DM Sans"/>
                <a:cs typeface="DM Sans"/>
              </a:rPr>
              <a:t>card (TTY:</a:t>
            </a:r>
            <a:r>
              <a:rPr sz="600" spc="90" dirty="0">
                <a:solidFill>
                  <a:srgbClr val="4C4D4F"/>
                </a:solidFill>
                <a:latin typeface="DM Sans"/>
                <a:cs typeface="DM Sans"/>
              </a:rPr>
              <a:t> </a:t>
            </a:r>
            <a:r>
              <a:rPr sz="600" b="1" dirty="0">
                <a:solidFill>
                  <a:srgbClr val="4C4D4F"/>
                </a:solidFill>
                <a:latin typeface="DM Sans"/>
                <a:cs typeface="DM Sans"/>
              </a:rPr>
              <a:t>711</a:t>
            </a:r>
            <a:r>
              <a:rPr sz="600" dirty="0">
                <a:solidFill>
                  <a:srgbClr val="4C4D4F"/>
                </a:solidFill>
                <a:latin typeface="DM Sans"/>
                <a:cs typeface="DM Sans"/>
              </a:rPr>
              <a:t>).</a:t>
            </a:r>
            <a:endParaRPr sz="600">
              <a:latin typeface="DM Sans"/>
              <a:cs typeface="DM Sans"/>
            </a:endParaRPr>
          </a:p>
          <a:p>
            <a:pPr marL="57150" marR="99695">
              <a:lnSpc>
                <a:spcPct val="100000"/>
              </a:lnSpc>
            </a:pPr>
            <a:r>
              <a:rPr sz="600" spc="-10" dirty="0">
                <a:solidFill>
                  <a:srgbClr val="4C4D4F"/>
                </a:solidFill>
                <a:latin typeface="DM Sans"/>
                <a:cs typeface="DM Sans"/>
              </a:rPr>
              <a:t>ATENCIÓN: </a:t>
            </a:r>
            <a:r>
              <a:rPr sz="600" dirty="0">
                <a:solidFill>
                  <a:srgbClr val="4C4D4F"/>
                </a:solidFill>
                <a:latin typeface="DM Sans"/>
                <a:cs typeface="DM Sans"/>
              </a:rPr>
              <a:t>Si habla español, tiene a su disposición servicios </a:t>
            </a:r>
            <a:r>
              <a:rPr sz="600" spc="-5" dirty="0">
                <a:solidFill>
                  <a:srgbClr val="4C4D4F"/>
                </a:solidFill>
                <a:latin typeface="DM Sans"/>
                <a:cs typeface="DM Sans"/>
              </a:rPr>
              <a:t>gratuitos </a:t>
            </a:r>
            <a:r>
              <a:rPr sz="600" dirty="0">
                <a:solidFill>
                  <a:srgbClr val="4C4D4F"/>
                </a:solidFill>
                <a:latin typeface="DM Sans"/>
                <a:cs typeface="DM Sans"/>
              </a:rPr>
              <a:t>de </a:t>
            </a:r>
            <a:r>
              <a:rPr sz="600" spc="-5" dirty="0">
                <a:solidFill>
                  <a:srgbClr val="4C4D4F"/>
                </a:solidFill>
                <a:latin typeface="DM Sans"/>
                <a:cs typeface="DM Sans"/>
              </a:rPr>
              <a:t>asistencia </a:t>
            </a:r>
            <a:r>
              <a:rPr sz="600" dirty="0">
                <a:solidFill>
                  <a:srgbClr val="4C4D4F"/>
                </a:solidFill>
                <a:latin typeface="DM Sans"/>
                <a:cs typeface="DM Sans"/>
              </a:rPr>
              <a:t>con el idioma. Llame al </a:t>
            </a:r>
            <a:r>
              <a:rPr sz="600" spc="-5" dirty="0">
                <a:solidFill>
                  <a:srgbClr val="4C4D4F"/>
                </a:solidFill>
                <a:latin typeface="DM Sans"/>
                <a:cs typeface="DM Sans"/>
              </a:rPr>
              <a:t>número </a:t>
            </a:r>
            <a:r>
              <a:rPr sz="600" dirty="0">
                <a:solidFill>
                  <a:srgbClr val="4C4D4F"/>
                </a:solidFill>
                <a:latin typeface="DM Sans"/>
                <a:cs typeface="DM Sans"/>
              </a:rPr>
              <a:t>de Servicio al </a:t>
            </a:r>
            <a:r>
              <a:rPr sz="600" spc="-5" dirty="0">
                <a:solidFill>
                  <a:srgbClr val="4C4D4F"/>
                </a:solidFill>
                <a:latin typeface="DM Sans"/>
                <a:cs typeface="DM Sans"/>
              </a:rPr>
              <a:t>Cliente </a:t>
            </a:r>
            <a:r>
              <a:rPr sz="600" dirty="0">
                <a:solidFill>
                  <a:srgbClr val="4C4D4F"/>
                </a:solidFill>
                <a:latin typeface="DM Sans"/>
                <a:cs typeface="DM Sans"/>
              </a:rPr>
              <a:t>que </a:t>
            </a:r>
            <a:r>
              <a:rPr sz="600" spc="-5" dirty="0">
                <a:solidFill>
                  <a:srgbClr val="4C4D4F"/>
                </a:solidFill>
                <a:latin typeface="DM Sans"/>
                <a:cs typeface="DM Sans"/>
              </a:rPr>
              <a:t>figura </a:t>
            </a:r>
            <a:r>
              <a:rPr sz="600" dirty="0">
                <a:solidFill>
                  <a:srgbClr val="4C4D4F"/>
                </a:solidFill>
                <a:latin typeface="DM Sans"/>
                <a:cs typeface="DM Sans"/>
              </a:rPr>
              <a:t>en su </a:t>
            </a:r>
            <a:r>
              <a:rPr sz="600" spc="-5" dirty="0">
                <a:solidFill>
                  <a:srgbClr val="4C4D4F"/>
                </a:solidFill>
                <a:latin typeface="DM Sans"/>
                <a:cs typeface="DM Sans"/>
              </a:rPr>
              <a:t>tarjeta </a:t>
            </a:r>
            <a:r>
              <a:rPr sz="600" dirty="0">
                <a:solidFill>
                  <a:srgbClr val="4C4D4F"/>
                </a:solidFill>
                <a:latin typeface="DM Sans"/>
                <a:cs typeface="DM Sans"/>
              </a:rPr>
              <a:t>de </a:t>
            </a:r>
            <a:r>
              <a:rPr sz="600" spc="-5" dirty="0">
                <a:solidFill>
                  <a:srgbClr val="4C4D4F"/>
                </a:solidFill>
                <a:latin typeface="DM Sans"/>
                <a:cs typeface="DM Sans"/>
              </a:rPr>
              <a:t>identificación (TTY: </a:t>
            </a:r>
            <a:r>
              <a:rPr sz="600" b="1" dirty="0">
                <a:solidFill>
                  <a:srgbClr val="4C4D4F"/>
                </a:solidFill>
                <a:latin typeface="DM Sans"/>
                <a:cs typeface="DM Sans"/>
              </a:rPr>
              <a:t>711</a:t>
            </a:r>
            <a:r>
              <a:rPr sz="600" dirty="0">
                <a:solidFill>
                  <a:srgbClr val="4C4D4F"/>
                </a:solidFill>
                <a:latin typeface="DM Sans"/>
                <a:cs typeface="DM Sans"/>
              </a:rPr>
              <a:t>).  </a:t>
            </a:r>
            <a:r>
              <a:rPr sz="600" spc="-15" dirty="0">
                <a:solidFill>
                  <a:srgbClr val="4C4D4F"/>
                </a:solidFill>
                <a:latin typeface="DM Sans"/>
                <a:cs typeface="DM Sans"/>
              </a:rPr>
              <a:t>ATENÇÃO: </a:t>
            </a:r>
            <a:r>
              <a:rPr sz="600" dirty="0">
                <a:solidFill>
                  <a:srgbClr val="4C4D4F"/>
                </a:solidFill>
                <a:latin typeface="DM Sans"/>
                <a:cs typeface="DM Sans"/>
              </a:rPr>
              <a:t>Se </a:t>
            </a:r>
            <a:r>
              <a:rPr sz="600" spc="-5" dirty="0">
                <a:solidFill>
                  <a:srgbClr val="4C4D4F"/>
                </a:solidFill>
                <a:latin typeface="DM Sans"/>
                <a:cs typeface="DM Sans"/>
              </a:rPr>
              <a:t>fala </a:t>
            </a:r>
            <a:r>
              <a:rPr sz="600" dirty="0">
                <a:solidFill>
                  <a:srgbClr val="4C4D4F"/>
                </a:solidFill>
                <a:latin typeface="DM Sans"/>
                <a:cs typeface="DM Sans"/>
              </a:rPr>
              <a:t>português, são-lhe disponibilizados </a:t>
            </a:r>
            <a:r>
              <a:rPr sz="600" spc="-5" dirty="0">
                <a:solidFill>
                  <a:srgbClr val="4C4D4F"/>
                </a:solidFill>
                <a:latin typeface="DM Sans"/>
                <a:cs typeface="DM Sans"/>
              </a:rPr>
              <a:t>gratuitamente </a:t>
            </a:r>
            <a:r>
              <a:rPr sz="600" dirty="0">
                <a:solidFill>
                  <a:srgbClr val="4C4D4F"/>
                </a:solidFill>
                <a:latin typeface="DM Sans"/>
                <a:cs typeface="DM Sans"/>
              </a:rPr>
              <a:t>serviços de </a:t>
            </a:r>
            <a:r>
              <a:rPr sz="600" spc="-5" dirty="0">
                <a:solidFill>
                  <a:srgbClr val="4C4D4F"/>
                </a:solidFill>
                <a:latin typeface="DM Sans"/>
                <a:cs typeface="DM Sans"/>
              </a:rPr>
              <a:t>assistência </a:t>
            </a:r>
            <a:r>
              <a:rPr sz="600" dirty="0">
                <a:solidFill>
                  <a:srgbClr val="4C4D4F"/>
                </a:solidFill>
                <a:latin typeface="DM Sans"/>
                <a:cs typeface="DM Sans"/>
              </a:rPr>
              <a:t>de idiomas. </a:t>
            </a:r>
            <a:r>
              <a:rPr sz="600" spc="-10" dirty="0">
                <a:solidFill>
                  <a:srgbClr val="4C4D4F"/>
                </a:solidFill>
                <a:latin typeface="DM Sans"/>
                <a:cs typeface="DM Sans"/>
              </a:rPr>
              <a:t>Telefone </a:t>
            </a:r>
            <a:r>
              <a:rPr sz="600" dirty="0">
                <a:solidFill>
                  <a:srgbClr val="4C4D4F"/>
                </a:solidFill>
                <a:latin typeface="DM Sans"/>
                <a:cs typeface="DM Sans"/>
              </a:rPr>
              <a:t>para os Serviços aos </a:t>
            </a:r>
            <a:r>
              <a:rPr sz="600" spc="-5" dirty="0">
                <a:solidFill>
                  <a:srgbClr val="4C4D4F"/>
                </a:solidFill>
                <a:latin typeface="DM Sans"/>
                <a:cs typeface="DM Sans"/>
              </a:rPr>
              <a:t>Membros, </a:t>
            </a:r>
            <a:r>
              <a:rPr sz="600" spc="-10" dirty="0">
                <a:solidFill>
                  <a:srgbClr val="4C4D4F"/>
                </a:solidFill>
                <a:latin typeface="DM Sans"/>
                <a:cs typeface="DM Sans"/>
              </a:rPr>
              <a:t>através </a:t>
            </a:r>
            <a:r>
              <a:rPr sz="600" dirty="0">
                <a:solidFill>
                  <a:srgbClr val="4C4D4F"/>
                </a:solidFill>
                <a:latin typeface="DM Sans"/>
                <a:cs typeface="DM Sans"/>
              </a:rPr>
              <a:t>do </a:t>
            </a:r>
            <a:r>
              <a:rPr sz="600" spc="-5" dirty="0">
                <a:solidFill>
                  <a:srgbClr val="4C4D4F"/>
                </a:solidFill>
                <a:latin typeface="DM Sans"/>
                <a:cs typeface="DM Sans"/>
              </a:rPr>
              <a:t>número </a:t>
            </a:r>
            <a:r>
              <a:rPr sz="600" dirty="0">
                <a:solidFill>
                  <a:srgbClr val="4C4D4F"/>
                </a:solidFill>
                <a:latin typeface="DM Sans"/>
                <a:cs typeface="DM Sans"/>
              </a:rPr>
              <a:t>no seu cartão ID </a:t>
            </a:r>
            <a:r>
              <a:rPr sz="600" spc="-5" dirty="0">
                <a:solidFill>
                  <a:srgbClr val="4C4D4F"/>
                </a:solidFill>
                <a:latin typeface="DM Sans"/>
                <a:cs typeface="DM Sans"/>
              </a:rPr>
              <a:t>(TTY: </a:t>
            </a:r>
            <a:r>
              <a:rPr sz="600" b="1" dirty="0">
                <a:solidFill>
                  <a:srgbClr val="4C4D4F"/>
                </a:solidFill>
                <a:latin typeface="DM Sans"/>
                <a:cs typeface="DM Sans"/>
              </a:rPr>
              <a:t>711</a:t>
            </a:r>
            <a:r>
              <a:rPr sz="600" dirty="0">
                <a:solidFill>
                  <a:srgbClr val="4C4D4F"/>
                </a:solidFill>
                <a:latin typeface="DM Sans"/>
                <a:cs typeface="DM Sans"/>
              </a:rPr>
              <a:t>).</a:t>
            </a:r>
            <a:endParaRPr sz="600">
              <a:latin typeface="DM Sans"/>
              <a:cs typeface="DM Sans"/>
            </a:endParaRPr>
          </a:p>
        </p:txBody>
      </p:sp>
      <p:sp>
        <p:nvSpPr>
          <p:cNvPr id="3" name="object 3"/>
          <p:cNvSpPr txBox="1"/>
          <p:nvPr/>
        </p:nvSpPr>
        <p:spPr>
          <a:xfrm>
            <a:off x="454524" y="9637368"/>
            <a:ext cx="5452110" cy="166712"/>
          </a:xfrm>
          <a:prstGeom prst="rect">
            <a:avLst/>
          </a:prstGeom>
        </p:spPr>
        <p:txBody>
          <a:bodyPr vert="horz" wrap="square" lIns="0" tIns="12700" rIns="0" bIns="0" rtlCol="0">
            <a:spAutoFit/>
          </a:bodyPr>
          <a:lstStyle/>
          <a:p>
            <a:pPr marL="12700" marR="5080">
              <a:lnSpc>
                <a:spcPct val="100000"/>
              </a:lnSpc>
              <a:spcBef>
                <a:spcPts val="100"/>
              </a:spcBef>
            </a:pPr>
            <a:r>
              <a:rPr sz="500" dirty="0">
                <a:solidFill>
                  <a:srgbClr val="4C4D4F"/>
                </a:solidFill>
                <a:latin typeface="DM Sans"/>
                <a:cs typeface="DM Sans"/>
              </a:rPr>
              <a:t>® </a:t>
            </a:r>
            <a:r>
              <a:rPr sz="500" spc="-10" dirty="0">
                <a:solidFill>
                  <a:srgbClr val="4C4D4F"/>
                </a:solidFill>
                <a:latin typeface="DM Sans"/>
                <a:cs typeface="DM Sans"/>
              </a:rPr>
              <a:t>Registered </a:t>
            </a:r>
            <a:r>
              <a:rPr sz="500" spc="-5" dirty="0">
                <a:solidFill>
                  <a:srgbClr val="4C4D4F"/>
                </a:solidFill>
                <a:latin typeface="DM Sans"/>
                <a:cs typeface="DM Sans"/>
              </a:rPr>
              <a:t>Marks </a:t>
            </a:r>
            <a:r>
              <a:rPr sz="500" dirty="0">
                <a:solidFill>
                  <a:srgbClr val="4C4D4F"/>
                </a:solidFill>
                <a:latin typeface="DM Sans"/>
                <a:cs typeface="DM Sans"/>
              </a:rPr>
              <a:t>of the Blue </a:t>
            </a:r>
            <a:r>
              <a:rPr sz="500" spc="-5" dirty="0">
                <a:solidFill>
                  <a:srgbClr val="4C4D4F"/>
                </a:solidFill>
                <a:latin typeface="DM Sans"/>
                <a:cs typeface="DM Sans"/>
              </a:rPr>
              <a:t>Cross </a:t>
            </a:r>
            <a:r>
              <a:rPr sz="500" dirty="0">
                <a:solidFill>
                  <a:srgbClr val="4C4D4F"/>
                </a:solidFill>
                <a:latin typeface="DM Sans"/>
                <a:cs typeface="DM Sans"/>
              </a:rPr>
              <a:t>and Blue Shield </a:t>
            </a:r>
            <a:r>
              <a:rPr sz="500" spc="-5" dirty="0">
                <a:solidFill>
                  <a:srgbClr val="4C4D4F"/>
                </a:solidFill>
                <a:latin typeface="DM Sans"/>
                <a:cs typeface="DM Sans"/>
              </a:rPr>
              <a:t>Association. </a:t>
            </a:r>
            <a:r>
              <a:rPr sz="500" dirty="0">
                <a:solidFill>
                  <a:srgbClr val="4C4D4F"/>
                </a:solidFill>
                <a:latin typeface="DM Sans"/>
                <a:cs typeface="DM Sans"/>
              </a:rPr>
              <a:t>®´ </a:t>
            </a:r>
            <a:r>
              <a:rPr sz="500" spc="-10" dirty="0">
                <a:solidFill>
                  <a:srgbClr val="4C4D4F"/>
                </a:solidFill>
                <a:latin typeface="DM Sans"/>
                <a:cs typeface="DM Sans"/>
              </a:rPr>
              <a:t>Registered </a:t>
            </a:r>
            <a:r>
              <a:rPr sz="500" spc="-5" dirty="0">
                <a:solidFill>
                  <a:srgbClr val="4C4D4F"/>
                </a:solidFill>
                <a:latin typeface="DM Sans"/>
                <a:cs typeface="DM Sans"/>
              </a:rPr>
              <a:t>Marks </a:t>
            </a:r>
            <a:r>
              <a:rPr sz="500" dirty="0">
                <a:solidFill>
                  <a:srgbClr val="4C4D4F"/>
                </a:solidFill>
                <a:latin typeface="DM Sans"/>
                <a:cs typeface="DM Sans"/>
              </a:rPr>
              <a:t>of Blue </a:t>
            </a:r>
            <a:r>
              <a:rPr sz="500" spc="-5" dirty="0">
                <a:solidFill>
                  <a:srgbClr val="4C4D4F"/>
                </a:solidFill>
                <a:latin typeface="DM Sans"/>
                <a:cs typeface="DM Sans"/>
              </a:rPr>
              <a:t>Cross </a:t>
            </a:r>
            <a:r>
              <a:rPr sz="500" dirty="0">
                <a:solidFill>
                  <a:srgbClr val="4C4D4F"/>
                </a:solidFill>
                <a:latin typeface="DM Sans"/>
                <a:cs typeface="DM Sans"/>
              </a:rPr>
              <a:t>and Blue Shield of </a:t>
            </a:r>
            <a:r>
              <a:rPr sz="500" spc="-5" dirty="0">
                <a:solidFill>
                  <a:srgbClr val="4C4D4F"/>
                </a:solidFill>
                <a:latin typeface="DM Sans"/>
                <a:cs typeface="DM Sans"/>
              </a:rPr>
              <a:t>Massachusetts, </a:t>
            </a:r>
            <a:r>
              <a:rPr sz="500" dirty="0">
                <a:solidFill>
                  <a:srgbClr val="4C4D4F"/>
                </a:solidFill>
                <a:latin typeface="DM Sans"/>
                <a:cs typeface="DM Sans"/>
              </a:rPr>
              <a:t>Inc., ®´´</a:t>
            </a:r>
            <a:r>
              <a:rPr sz="500" spc="5" dirty="0">
                <a:solidFill>
                  <a:srgbClr val="4C4D4F"/>
                </a:solidFill>
                <a:latin typeface="DM Sans"/>
                <a:cs typeface="DM Sans"/>
              </a:rPr>
              <a:t> </a:t>
            </a:r>
            <a:r>
              <a:rPr sz="500" spc="-10" dirty="0">
                <a:solidFill>
                  <a:srgbClr val="4C4D4F"/>
                </a:solidFill>
                <a:latin typeface="DM Sans"/>
                <a:cs typeface="DM Sans"/>
              </a:rPr>
              <a:t>Registered</a:t>
            </a:r>
            <a:r>
              <a:rPr sz="500" spc="5" dirty="0">
                <a:solidFill>
                  <a:srgbClr val="4C4D4F"/>
                </a:solidFill>
                <a:latin typeface="DM Sans"/>
                <a:cs typeface="DM Sans"/>
              </a:rPr>
              <a:t> </a:t>
            </a:r>
            <a:r>
              <a:rPr sz="500" spc="-5" dirty="0">
                <a:solidFill>
                  <a:srgbClr val="4C4D4F"/>
                </a:solidFill>
                <a:latin typeface="DM Sans"/>
                <a:cs typeface="DM Sans"/>
              </a:rPr>
              <a:t>Marks,</a:t>
            </a:r>
            <a:r>
              <a:rPr sz="500" dirty="0">
                <a:solidFill>
                  <a:srgbClr val="4C4D4F"/>
                </a:solidFill>
                <a:latin typeface="DM Sans"/>
                <a:cs typeface="DM Sans"/>
              </a:rPr>
              <a:t> TM</a:t>
            </a:r>
            <a:r>
              <a:rPr sz="500" spc="5" dirty="0">
                <a:solidFill>
                  <a:srgbClr val="4C4D4F"/>
                </a:solidFill>
                <a:latin typeface="DM Sans"/>
                <a:cs typeface="DM Sans"/>
              </a:rPr>
              <a:t> </a:t>
            </a:r>
            <a:r>
              <a:rPr sz="500" spc="-5" dirty="0">
                <a:solidFill>
                  <a:srgbClr val="4C4D4F"/>
                </a:solidFill>
                <a:latin typeface="DM Sans"/>
                <a:cs typeface="DM Sans"/>
              </a:rPr>
              <a:t>Trademarks,</a:t>
            </a:r>
            <a:r>
              <a:rPr sz="500" spc="5" dirty="0">
                <a:solidFill>
                  <a:srgbClr val="4C4D4F"/>
                </a:solidFill>
                <a:latin typeface="DM Sans"/>
                <a:cs typeface="DM Sans"/>
              </a:rPr>
              <a:t> </a:t>
            </a:r>
            <a:r>
              <a:rPr sz="500" dirty="0">
                <a:solidFill>
                  <a:srgbClr val="4C4D4F"/>
                </a:solidFill>
                <a:latin typeface="DM Sans"/>
                <a:cs typeface="DM Sans"/>
              </a:rPr>
              <a:t>and </a:t>
            </a:r>
            <a:br>
              <a:rPr lang="en-US" sz="500" dirty="0">
                <a:solidFill>
                  <a:srgbClr val="4C4D4F"/>
                </a:solidFill>
                <a:latin typeface="DM Sans"/>
                <a:cs typeface="DM Sans"/>
              </a:rPr>
            </a:br>
            <a:r>
              <a:rPr sz="500" dirty="0">
                <a:solidFill>
                  <a:srgbClr val="4C4D4F"/>
                </a:solidFill>
                <a:latin typeface="DM Sans"/>
                <a:cs typeface="DM Sans"/>
              </a:rPr>
              <a:t>SM</a:t>
            </a:r>
            <a:r>
              <a:rPr sz="500" spc="5" dirty="0">
                <a:solidFill>
                  <a:srgbClr val="4C4D4F"/>
                </a:solidFill>
                <a:latin typeface="DM Sans"/>
                <a:cs typeface="DM Sans"/>
              </a:rPr>
              <a:t> </a:t>
            </a:r>
            <a:r>
              <a:rPr sz="500" dirty="0">
                <a:solidFill>
                  <a:srgbClr val="4C4D4F"/>
                </a:solidFill>
                <a:latin typeface="DM Sans"/>
                <a:cs typeface="DM Sans"/>
              </a:rPr>
              <a:t>Service</a:t>
            </a:r>
            <a:r>
              <a:rPr sz="500" spc="5" dirty="0">
                <a:solidFill>
                  <a:srgbClr val="4C4D4F"/>
                </a:solidFill>
                <a:latin typeface="DM Sans"/>
                <a:cs typeface="DM Sans"/>
              </a:rPr>
              <a:t> </a:t>
            </a:r>
            <a:r>
              <a:rPr sz="500" spc="-5" dirty="0">
                <a:solidFill>
                  <a:srgbClr val="4C4D4F"/>
                </a:solidFill>
                <a:latin typeface="DM Sans"/>
                <a:cs typeface="DM Sans"/>
              </a:rPr>
              <a:t>Marks</a:t>
            </a:r>
            <a:r>
              <a:rPr sz="500" dirty="0">
                <a:solidFill>
                  <a:srgbClr val="4C4D4F"/>
                </a:solidFill>
                <a:latin typeface="DM Sans"/>
                <a:cs typeface="DM Sans"/>
              </a:rPr>
              <a:t> </a:t>
            </a:r>
            <a:r>
              <a:rPr sz="500" spc="-5" dirty="0">
                <a:solidFill>
                  <a:srgbClr val="4C4D4F"/>
                </a:solidFill>
                <a:latin typeface="DM Sans"/>
                <a:cs typeface="DM Sans"/>
              </a:rPr>
              <a:t>are</a:t>
            </a:r>
            <a:r>
              <a:rPr sz="500" spc="5" dirty="0">
                <a:solidFill>
                  <a:srgbClr val="4C4D4F"/>
                </a:solidFill>
                <a:latin typeface="DM Sans"/>
                <a:cs typeface="DM Sans"/>
              </a:rPr>
              <a:t> </a:t>
            </a:r>
            <a:r>
              <a:rPr sz="500" dirty="0">
                <a:solidFill>
                  <a:srgbClr val="4C4D4F"/>
                </a:solidFill>
                <a:latin typeface="DM Sans"/>
                <a:cs typeface="DM Sans"/>
              </a:rPr>
              <a:t>the </a:t>
            </a:r>
            <a:r>
              <a:rPr sz="500" spc="-5" dirty="0">
                <a:solidFill>
                  <a:srgbClr val="4C4D4F"/>
                </a:solidFill>
                <a:latin typeface="DM Sans"/>
                <a:cs typeface="DM Sans"/>
              </a:rPr>
              <a:t>property</a:t>
            </a:r>
            <a:r>
              <a:rPr sz="500" spc="5" dirty="0">
                <a:solidFill>
                  <a:srgbClr val="4C4D4F"/>
                </a:solidFill>
                <a:latin typeface="DM Sans"/>
                <a:cs typeface="DM Sans"/>
              </a:rPr>
              <a:t> </a:t>
            </a:r>
            <a:r>
              <a:rPr sz="500" dirty="0">
                <a:solidFill>
                  <a:srgbClr val="4C4D4F"/>
                </a:solidFill>
                <a:latin typeface="DM Sans"/>
                <a:cs typeface="DM Sans"/>
              </a:rPr>
              <a:t>of</a:t>
            </a:r>
            <a:r>
              <a:rPr sz="500" spc="5" dirty="0">
                <a:solidFill>
                  <a:srgbClr val="4C4D4F"/>
                </a:solidFill>
                <a:latin typeface="DM Sans"/>
                <a:cs typeface="DM Sans"/>
              </a:rPr>
              <a:t> </a:t>
            </a:r>
            <a:r>
              <a:rPr sz="500" dirty="0">
                <a:solidFill>
                  <a:srgbClr val="4C4D4F"/>
                </a:solidFill>
                <a:latin typeface="DM Sans"/>
                <a:cs typeface="DM Sans"/>
              </a:rPr>
              <a:t>their </a:t>
            </a:r>
            <a:r>
              <a:rPr sz="500" spc="-5" dirty="0">
                <a:solidFill>
                  <a:srgbClr val="4C4D4F"/>
                </a:solidFill>
                <a:latin typeface="DM Sans"/>
                <a:cs typeface="DM Sans"/>
              </a:rPr>
              <a:t>respective</a:t>
            </a:r>
            <a:r>
              <a:rPr sz="500" spc="5" dirty="0">
                <a:solidFill>
                  <a:srgbClr val="4C4D4F"/>
                </a:solidFill>
                <a:latin typeface="DM Sans"/>
                <a:cs typeface="DM Sans"/>
              </a:rPr>
              <a:t> </a:t>
            </a:r>
            <a:r>
              <a:rPr sz="500" spc="-5" dirty="0">
                <a:solidFill>
                  <a:srgbClr val="4C4D4F"/>
                </a:solidFill>
                <a:latin typeface="DM Sans"/>
                <a:cs typeface="DM Sans"/>
              </a:rPr>
              <a:t>owners.</a:t>
            </a:r>
            <a:r>
              <a:rPr sz="500" spc="5" dirty="0">
                <a:solidFill>
                  <a:srgbClr val="4C4D4F"/>
                </a:solidFill>
                <a:latin typeface="DM Sans"/>
                <a:cs typeface="DM Sans"/>
              </a:rPr>
              <a:t> </a:t>
            </a:r>
            <a:r>
              <a:rPr sz="500" dirty="0">
                <a:solidFill>
                  <a:srgbClr val="4C4D4F"/>
                </a:solidFill>
                <a:latin typeface="DM Sans"/>
                <a:cs typeface="DM Sans"/>
              </a:rPr>
              <a:t>© </a:t>
            </a:r>
            <a:r>
              <a:rPr sz="500" spc="-5" dirty="0">
                <a:solidFill>
                  <a:srgbClr val="4C4D4F"/>
                </a:solidFill>
                <a:latin typeface="DM Sans"/>
                <a:cs typeface="DM Sans"/>
              </a:rPr>
              <a:t>20</a:t>
            </a:r>
            <a:r>
              <a:rPr lang="en-US" sz="500" spc="-5" dirty="0">
                <a:solidFill>
                  <a:srgbClr val="4C4D4F"/>
                </a:solidFill>
                <a:latin typeface="DM Sans"/>
                <a:cs typeface="DM Sans"/>
              </a:rPr>
              <a:t>21</a:t>
            </a:r>
            <a:r>
              <a:rPr sz="500" spc="5" dirty="0">
                <a:solidFill>
                  <a:srgbClr val="4C4D4F"/>
                </a:solidFill>
                <a:latin typeface="DM Sans"/>
                <a:cs typeface="DM Sans"/>
              </a:rPr>
              <a:t> </a:t>
            </a:r>
            <a:r>
              <a:rPr sz="500" dirty="0">
                <a:solidFill>
                  <a:srgbClr val="4C4D4F"/>
                </a:solidFill>
                <a:latin typeface="DM Sans"/>
                <a:cs typeface="DM Sans"/>
              </a:rPr>
              <a:t>Blue</a:t>
            </a:r>
            <a:r>
              <a:rPr sz="500" spc="5" dirty="0">
                <a:solidFill>
                  <a:srgbClr val="4C4D4F"/>
                </a:solidFill>
                <a:latin typeface="DM Sans"/>
                <a:cs typeface="DM Sans"/>
              </a:rPr>
              <a:t> </a:t>
            </a:r>
            <a:r>
              <a:rPr sz="500" spc="-5" dirty="0">
                <a:solidFill>
                  <a:srgbClr val="4C4D4F"/>
                </a:solidFill>
                <a:latin typeface="DM Sans"/>
                <a:cs typeface="DM Sans"/>
              </a:rPr>
              <a:t>Cross</a:t>
            </a:r>
            <a:r>
              <a:rPr sz="500" dirty="0">
                <a:solidFill>
                  <a:srgbClr val="4C4D4F"/>
                </a:solidFill>
                <a:latin typeface="DM Sans"/>
                <a:cs typeface="DM Sans"/>
              </a:rPr>
              <a:t> and</a:t>
            </a:r>
            <a:r>
              <a:rPr sz="500" spc="5" dirty="0">
                <a:solidFill>
                  <a:srgbClr val="4C4D4F"/>
                </a:solidFill>
                <a:latin typeface="DM Sans"/>
                <a:cs typeface="DM Sans"/>
              </a:rPr>
              <a:t> </a:t>
            </a:r>
            <a:r>
              <a:rPr sz="500" dirty="0">
                <a:solidFill>
                  <a:srgbClr val="4C4D4F"/>
                </a:solidFill>
                <a:latin typeface="DM Sans"/>
                <a:cs typeface="DM Sans"/>
              </a:rPr>
              <a:t>Blue</a:t>
            </a:r>
            <a:r>
              <a:rPr sz="500" spc="5" dirty="0">
                <a:solidFill>
                  <a:srgbClr val="4C4D4F"/>
                </a:solidFill>
                <a:latin typeface="DM Sans"/>
                <a:cs typeface="DM Sans"/>
              </a:rPr>
              <a:t> </a:t>
            </a:r>
            <a:r>
              <a:rPr sz="500" dirty="0">
                <a:solidFill>
                  <a:srgbClr val="4C4D4F"/>
                </a:solidFill>
                <a:latin typeface="DM Sans"/>
                <a:cs typeface="DM Sans"/>
              </a:rPr>
              <a:t>Shield of</a:t>
            </a:r>
            <a:r>
              <a:rPr sz="500" spc="5" dirty="0">
                <a:solidFill>
                  <a:srgbClr val="4C4D4F"/>
                </a:solidFill>
                <a:latin typeface="DM Sans"/>
                <a:cs typeface="DM Sans"/>
              </a:rPr>
              <a:t> </a:t>
            </a:r>
            <a:r>
              <a:rPr sz="500" spc="-5" dirty="0">
                <a:solidFill>
                  <a:srgbClr val="4C4D4F"/>
                </a:solidFill>
                <a:latin typeface="DM Sans"/>
                <a:cs typeface="DM Sans"/>
              </a:rPr>
              <a:t>Massachusetts,</a:t>
            </a:r>
            <a:r>
              <a:rPr sz="500" dirty="0">
                <a:solidFill>
                  <a:srgbClr val="4C4D4F"/>
                </a:solidFill>
                <a:latin typeface="DM Sans"/>
                <a:cs typeface="DM Sans"/>
              </a:rPr>
              <a:t> Inc.,</a:t>
            </a:r>
            <a:r>
              <a:rPr sz="500" spc="5" dirty="0">
                <a:solidFill>
                  <a:srgbClr val="4C4D4F"/>
                </a:solidFill>
                <a:latin typeface="DM Sans"/>
                <a:cs typeface="DM Sans"/>
              </a:rPr>
              <a:t> </a:t>
            </a:r>
            <a:r>
              <a:rPr sz="500" dirty="0">
                <a:solidFill>
                  <a:srgbClr val="4C4D4F"/>
                </a:solidFill>
                <a:latin typeface="DM Sans"/>
                <a:cs typeface="DM Sans"/>
              </a:rPr>
              <a:t>or</a:t>
            </a:r>
            <a:r>
              <a:rPr lang="en-US" sz="500" dirty="0">
                <a:latin typeface="DM Sans"/>
                <a:cs typeface="DM Sans"/>
              </a:rPr>
              <a:t> </a:t>
            </a:r>
            <a:r>
              <a:rPr sz="500" dirty="0">
                <a:solidFill>
                  <a:srgbClr val="4C4D4F"/>
                </a:solidFill>
                <a:latin typeface="DM Sans"/>
                <a:cs typeface="DM Sans"/>
              </a:rPr>
              <a:t>Blue </a:t>
            </a:r>
            <a:r>
              <a:rPr sz="500" spc="-5" dirty="0">
                <a:solidFill>
                  <a:srgbClr val="4C4D4F"/>
                </a:solidFill>
                <a:latin typeface="DM Sans"/>
                <a:cs typeface="DM Sans"/>
              </a:rPr>
              <a:t>Cross </a:t>
            </a:r>
            <a:r>
              <a:rPr sz="500" dirty="0">
                <a:solidFill>
                  <a:srgbClr val="4C4D4F"/>
                </a:solidFill>
                <a:latin typeface="DM Sans"/>
                <a:cs typeface="DM Sans"/>
              </a:rPr>
              <a:t>and Blue Shield of </a:t>
            </a:r>
            <a:r>
              <a:rPr sz="500" spc="-5" dirty="0">
                <a:solidFill>
                  <a:srgbClr val="4C4D4F"/>
                </a:solidFill>
                <a:latin typeface="DM Sans"/>
                <a:cs typeface="DM Sans"/>
              </a:rPr>
              <a:t>Massachusetts </a:t>
            </a:r>
            <a:r>
              <a:rPr sz="500" dirty="0">
                <a:solidFill>
                  <a:srgbClr val="4C4D4F"/>
                </a:solidFill>
                <a:latin typeface="DM Sans"/>
                <a:cs typeface="DM Sans"/>
              </a:rPr>
              <a:t>HMO Blue,</a:t>
            </a:r>
            <a:r>
              <a:rPr sz="500" spc="5" dirty="0">
                <a:solidFill>
                  <a:srgbClr val="4C4D4F"/>
                </a:solidFill>
                <a:latin typeface="DM Sans"/>
                <a:cs typeface="DM Sans"/>
              </a:rPr>
              <a:t> </a:t>
            </a:r>
            <a:r>
              <a:rPr sz="500" dirty="0">
                <a:solidFill>
                  <a:srgbClr val="4C4D4F"/>
                </a:solidFill>
                <a:latin typeface="DM Sans"/>
                <a:cs typeface="DM Sans"/>
              </a:rPr>
              <a:t>Inc.</a:t>
            </a:r>
            <a:endParaRPr sz="500" dirty="0">
              <a:latin typeface="DM Sans"/>
              <a:cs typeface="DM Sans"/>
            </a:endParaRPr>
          </a:p>
        </p:txBody>
      </p:sp>
      <p:sp>
        <p:nvSpPr>
          <p:cNvPr id="4" name="object 4"/>
          <p:cNvSpPr/>
          <p:nvPr/>
        </p:nvSpPr>
        <p:spPr>
          <a:xfrm>
            <a:off x="3630676" y="8084692"/>
            <a:ext cx="456565" cy="238760"/>
          </a:xfrm>
          <a:custGeom>
            <a:avLst/>
            <a:gdLst/>
            <a:ahLst/>
            <a:cxnLst/>
            <a:rect l="l" t="t" r="r" b="b"/>
            <a:pathLst>
              <a:path w="456564" h="238759">
                <a:moveTo>
                  <a:pt x="196443" y="232079"/>
                </a:moveTo>
                <a:lnTo>
                  <a:pt x="192659" y="226225"/>
                </a:lnTo>
                <a:lnTo>
                  <a:pt x="194564" y="225882"/>
                </a:lnTo>
                <a:lnTo>
                  <a:pt x="196088" y="224840"/>
                </a:lnTo>
                <a:lnTo>
                  <a:pt x="196088" y="224510"/>
                </a:lnTo>
                <a:lnTo>
                  <a:pt x="196088" y="220306"/>
                </a:lnTo>
                <a:lnTo>
                  <a:pt x="196088" y="219748"/>
                </a:lnTo>
                <a:lnTo>
                  <a:pt x="194525" y="218567"/>
                </a:lnTo>
                <a:lnTo>
                  <a:pt x="193979" y="218567"/>
                </a:lnTo>
                <a:lnTo>
                  <a:pt x="193979" y="220599"/>
                </a:lnTo>
                <a:lnTo>
                  <a:pt x="193979" y="224396"/>
                </a:lnTo>
                <a:lnTo>
                  <a:pt x="192417" y="224510"/>
                </a:lnTo>
                <a:lnTo>
                  <a:pt x="188226" y="224510"/>
                </a:lnTo>
                <a:lnTo>
                  <a:pt x="188226" y="220306"/>
                </a:lnTo>
                <a:lnTo>
                  <a:pt x="192430" y="220306"/>
                </a:lnTo>
                <a:lnTo>
                  <a:pt x="193979" y="220599"/>
                </a:lnTo>
                <a:lnTo>
                  <a:pt x="193979" y="218567"/>
                </a:lnTo>
                <a:lnTo>
                  <a:pt x="186182" y="218567"/>
                </a:lnTo>
                <a:lnTo>
                  <a:pt x="186182" y="232079"/>
                </a:lnTo>
                <a:lnTo>
                  <a:pt x="188226" y="232079"/>
                </a:lnTo>
                <a:lnTo>
                  <a:pt x="188226" y="226225"/>
                </a:lnTo>
                <a:lnTo>
                  <a:pt x="190576" y="226225"/>
                </a:lnTo>
                <a:lnTo>
                  <a:pt x="194132" y="232079"/>
                </a:lnTo>
                <a:lnTo>
                  <a:pt x="196443" y="232079"/>
                </a:lnTo>
                <a:close/>
              </a:path>
              <a:path w="456564" h="238759">
                <a:moveTo>
                  <a:pt x="202526" y="218567"/>
                </a:moveTo>
                <a:lnTo>
                  <a:pt x="200190" y="216446"/>
                </a:lnTo>
                <a:lnTo>
                  <a:pt x="200190" y="219748"/>
                </a:lnTo>
                <a:lnTo>
                  <a:pt x="200190" y="230936"/>
                </a:lnTo>
                <a:lnTo>
                  <a:pt x="196011" y="235102"/>
                </a:lnTo>
                <a:lnTo>
                  <a:pt x="185331" y="235102"/>
                </a:lnTo>
                <a:lnTo>
                  <a:pt x="181152" y="230936"/>
                </a:lnTo>
                <a:lnTo>
                  <a:pt x="181152" y="219748"/>
                </a:lnTo>
                <a:lnTo>
                  <a:pt x="185331" y="215544"/>
                </a:lnTo>
                <a:lnTo>
                  <a:pt x="196011" y="215544"/>
                </a:lnTo>
                <a:lnTo>
                  <a:pt x="200190" y="219748"/>
                </a:lnTo>
                <a:lnTo>
                  <a:pt x="200190" y="216446"/>
                </a:lnTo>
                <a:lnTo>
                  <a:pt x="199212" y="215544"/>
                </a:lnTo>
                <a:lnTo>
                  <a:pt x="197078" y="213601"/>
                </a:lnTo>
                <a:lnTo>
                  <a:pt x="184238" y="213601"/>
                </a:lnTo>
                <a:lnTo>
                  <a:pt x="178777" y="218567"/>
                </a:lnTo>
                <a:lnTo>
                  <a:pt x="178777" y="232079"/>
                </a:lnTo>
                <a:lnTo>
                  <a:pt x="184238" y="237070"/>
                </a:lnTo>
                <a:lnTo>
                  <a:pt x="197078" y="237070"/>
                </a:lnTo>
                <a:lnTo>
                  <a:pt x="199224" y="235102"/>
                </a:lnTo>
                <a:lnTo>
                  <a:pt x="202526" y="232079"/>
                </a:lnTo>
                <a:lnTo>
                  <a:pt x="202526" y="218567"/>
                </a:lnTo>
                <a:close/>
              </a:path>
              <a:path w="456564" h="238759">
                <a:moveTo>
                  <a:pt x="233045" y="67398"/>
                </a:moveTo>
                <a:lnTo>
                  <a:pt x="168186" y="67398"/>
                </a:lnTo>
                <a:lnTo>
                  <a:pt x="168186" y="2628"/>
                </a:lnTo>
                <a:lnTo>
                  <a:pt x="64858" y="2628"/>
                </a:lnTo>
                <a:lnTo>
                  <a:pt x="64858" y="67398"/>
                </a:lnTo>
                <a:lnTo>
                  <a:pt x="0" y="67398"/>
                </a:lnTo>
                <a:lnTo>
                  <a:pt x="0" y="171538"/>
                </a:lnTo>
                <a:lnTo>
                  <a:pt x="64858" y="171538"/>
                </a:lnTo>
                <a:lnTo>
                  <a:pt x="64858" y="236308"/>
                </a:lnTo>
                <a:lnTo>
                  <a:pt x="168186" y="236308"/>
                </a:lnTo>
                <a:lnTo>
                  <a:pt x="168186" y="171538"/>
                </a:lnTo>
                <a:lnTo>
                  <a:pt x="233045" y="171538"/>
                </a:lnTo>
                <a:lnTo>
                  <a:pt x="233045" y="67398"/>
                </a:lnTo>
                <a:close/>
              </a:path>
              <a:path w="456564" h="238759">
                <a:moveTo>
                  <a:pt x="418198" y="232079"/>
                </a:moveTo>
                <a:lnTo>
                  <a:pt x="414413" y="226225"/>
                </a:lnTo>
                <a:lnTo>
                  <a:pt x="416306" y="225882"/>
                </a:lnTo>
                <a:lnTo>
                  <a:pt x="417842" y="224840"/>
                </a:lnTo>
                <a:lnTo>
                  <a:pt x="417842" y="224510"/>
                </a:lnTo>
                <a:lnTo>
                  <a:pt x="417842" y="220306"/>
                </a:lnTo>
                <a:lnTo>
                  <a:pt x="417842" y="219748"/>
                </a:lnTo>
                <a:lnTo>
                  <a:pt x="416267" y="218567"/>
                </a:lnTo>
                <a:lnTo>
                  <a:pt x="415721" y="218567"/>
                </a:lnTo>
                <a:lnTo>
                  <a:pt x="415721" y="220599"/>
                </a:lnTo>
                <a:lnTo>
                  <a:pt x="415721" y="224396"/>
                </a:lnTo>
                <a:lnTo>
                  <a:pt x="414172" y="224510"/>
                </a:lnTo>
                <a:lnTo>
                  <a:pt x="409968" y="224510"/>
                </a:lnTo>
                <a:lnTo>
                  <a:pt x="409968" y="220306"/>
                </a:lnTo>
                <a:lnTo>
                  <a:pt x="414172" y="220306"/>
                </a:lnTo>
                <a:lnTo>
                  <a:pt x="415721" y="220599"/>
                </a:lnTo>
                <a:lnTo>
                  <a:pt x="415721" y="218567"/>
                </a:lnTo>
                <a:lnTo>
                  <a:pt x="407924" y="218567"/>
                </a:lnTo>
                <a:lnTo>
                  <a:pt x="407924" y="232079"/>
                </a:lnTo>
                <a:lnTo>
                  <a:pt x="409968" y="232079"/>
                </a:lnTo>
                <a:lnTo>
                  <a:pt x="409968" y="226225"/>
                </a:lnTo>
                <a:lnTo>
                  <a:pt x="412330" y="226225"/>
                </a:lnTo>
                <a:lnTo>
                  <a:pt x="415912" y="232079"/>
                </a:lnTo>
                <a:lnTo>
                  <a:pt x="418198" y="232079"/>
                </a:lnTo>
                <a:close/>
              </a:path>
              <a:path w="456564" h="238759">
                <a:moveTo>
                  <a:pt x="424307" y="218567"/>
                </a:moveTo>
                <a:lnTo>
                  <a:pt x="421932" y="216408"/>
                </a:lnTo>
                <a:lnTo>
                  <a:pt x="421932" y="219748"/>
                </a:lnTo>
                <a:lnTo>
                  <a:pt x="421932" y="230936"/>
                </a:lnTo>
                <a:lnTo>
                  <a:pt x="417753" y="235102"/>
                </a:lnTo>
                <a:lnTo>
                  <a:pt x="407085" y="235102"/>
                </a:lnTo>
                <a:lnTo>
                  <a:pt x="402907" y="230936"/>
                </a:lnTo>
                <a:lnTo>
                  <a:pt x="402907" y="219748"/>
                </a:lnTo>
                <a:lnTo>
                  <a:pt x="407085" y="215544"/>
                </a:lnTo>
                <a:lnTo>
                  <a:pt x="417753" y="215544"/>
                </a:lnTo>
                <a:lnTo>
                  <a:pt x="421932" y="219748"/>
                </a:lnTo>
                <a:lnTo>
                  <a:pt x="421932" y="216408"/>
                </a:lnTo>
                <a:lnTo>
                  <a:pt x="420992" y="215544"/>
                </a:lnTo>
                <a:lnTo>
                  <a:pt x="418858" y="213601"/>
                </a:lnTo>
                <a:lnTo>
                  <a:pt x="405980" y="213601"/>
                </a:lnTo>
                <a:lnTo>
                  <a:pt x="400519" y="218567"/>
                </a:lnTo>
                <a:lnTo>
                  <a:pt x="400519" y="232079"/>
                </a:lnTo>
                <a:lnTo>
                  <a:pt x="405980" y="237070"/>
                </a:lnTo>
                <a:lnTo>
                  <a:pt x="418858" y="237070"/>
                </a:lnTo>
                <a:lnTo>
                  <a:pt x="421005" y="235102"/>
                </a:lnTo>
                <a:lnTo>
                  <a:pt x="424307" y="232079"/>
                </a:lnTo>
                <a:lnTo>
                  <a:pt x="424307" y="218567"/>
                </a:lnTo>
                <a:close/>
              </a:path>
              <a:path w="456564" h="238759">
                <a:moveTo>
                  <a:pt x="456399" y="61099"/>
                </a:moveTo>
                <a:lnTo>
                  <a:pt x="452170" y="28117"/>
                </a:lnTo>
                <a:lnTo>
                  <a:pt x="442290" y="0"/>
                </a:lnTo>
                <a:lnTo>
                  <a:pt x="423011" y="8458"/>
                </a:lnTo>
                <a:lnTo>
                  <a:pt x="403301" y="14516"/>
                </a:lnTo>
                <a:lnTo>
                  <a:pt x="382778" y="18173"/>
                </a:lnTo>
                <a:lnTo>
                  <a:pt x="361061" y="19431"/>
                </a:lnTo>
                <a:lnTo>
                  <a:pt x="339356" y="18249"/>
                </a:lnTo>
                <a:lnTo>
                  <a:pt x="318833" y="14579"/>
                </a:lnTo>
                <a:lnTo>
                  <a:pt x="299123" y="8483"/>
                </a:lnTo>
                <a:lnTo>
                  <a:pt x="279844" y="0"/>
                </a:lnTo>
                <a:lnTo>
                  <a:pt x="269951" y="28117"/>
                </a:lnTo>
                <a:lnTo>
                  <a:pt x="265722" y="61099"/>
                </a:lnTo>
                <a:lnTo>
                  <a:pt x="267360" y="96278"/>
                </a:lnTo>
                <a:lnTo>
                  <a:pt x="275120" y="131025"/>
                </a:lnTo>
                <a:lnTo>
                  <a:pt x="288150" y="162585"/>
                </a:lnTo>
                <a:lnTo>
                  <a:pt x="306539" y="191681"/>
                </a:lnTo>
                <a:lnTo>
                  <a:pt x="330708" y="217322"/>
                </a:lnTo>
                <a:lnTo>
                  <a:pt x="361061" y="238480"/>
                </a:lnTo>
                <a:lnTo>
                  <a:pt x="391426" y="217322"/>
                </a:lnTo>
                <a:lnTo>
                  <a:pt x="415594" y="191681"/>
                </a:lnTo>
                <a:lnTo>
                  <a:pt x="433984" y="162585"/>
                </a:lnTo>
                <a:lnTo>
                  <a:pt x="447014" y="131025"/>
                </a:lnTo>
                <a:lnTo>
                  <a:pt x="454774" y="96278"/>
                </a:lnTo>
                <a:lnTo>
                  <a:pt x="456399" y="61099"/>
                </a:lnTo>
                <a:close/>
              </a:path>
            </a:pathLst>
          </a:custGeom>
          <a:solidFill>
            <a:srgbClr val="0076C8"/>
          </a:solidFill>
        </p:spPr>
        <p:txBody>
          <a:bodyPr wrap="square" lIns="0" tIns="0" rIns="0" bIns="0" rtlCol="0"/>
          <a:lstStyle/>
          <a:p>
            <a:endParaRPr/>
          </a:p>
        </p:txBody>
      </p:sp>
      <p:sp>
        <p:nvSpPr>
          <p:cNvPr id="5" name="object 5"/>
          <p:cNvSpPr/>
          <p:nvPr/>
        </p:nvSpPr>
        <p:spPr>
          <a:xfrm>
            <a:off x="3371852" y="8401667"/>
            <a:ext cx="974206" cy="72379"/>
          </a:xfrm>
          <a:prstGeom prst="rect">
            <a:avLst/>
          </a:prstGeom>
          <a:blipFill>
            <a:blip r:embed="rId2" cstate="print"/>
            <a:stretch>
              <a:fillRect/>
            </a:stretch>
          </a:blipFill>
        </p:spPr>
        <p:txBody>
          <a:bodyPr wrap="square" lIns="0" tIns="0" rIns="0" bIns="0" rtlCol="0"/>
          <a:lstStyle/>
          <a:p>
            <a:endParaRPr/>
          </a:p>
        </p:txBody>
      </p:sp>
      <p:sp>
        <p:nvSpPr>
          <p:cNvPr id="6" name="object 6"/>
          <p:cNvSpPr txBox="1"/>
          <p:nvPr/>
        </p:nvSpPr>
        <p:spPr>
          <a:xfrm>
            <a:off x="6553200" y="9601200"/>
            <a:ext cx="762000" cy="89768"/>
          </a:xfrm>
          <a:prstGeom prst="rect">
            <a:avLst/>
          </a:prstGeom>
        </p:spPr>
        <p:txBody>
          <a:bodyPr vert="horz" wrap="square" lIns="0" tIns="12700" rIns="0" bIns="0" rtlCol="0">
            <a:spAutoFit/>
          </a:bodyPr>
          <a:lstStyle/>
          <a:p>
            <a:pPr marL="12700">
              <a:lnSpc>
                <a:spcPct val="100000"/>
              </a:lnSpc>
              <a:spcBef>
                <a:spcPts val="100"/>
              </a:spcBef>
            </a:pPr>
            <a:r>
              <a:rPr lang="en-US" sz="500" spc="-5" dirty="0">
                <a:solidFill>
                  <a:srgbClr val="4C4D4F"/>
                </a:solidFill>
                <a:latin typeface="DM Sans"/>
                <a:cs typeface="DM Sans"/>
              </a:rPr>
              <a:t>002439688</a:t>
            </a:r>
            <a:r>
              <a:rPr sz="500" spc="80" dirty="0">
                <a:solidFill>
                  <a:srgbClr val="4C4D4F"/>
                </a:solidFill>
                <a:latin typeface="DM Sans"/>
                <a:cs typeface="DM Sans"/>
              </a:rPr>
              <a:t> </a:t>
            </a:r>
            <a:r>
              <a:rPr lang="en-US" sz="500" spc="80" dirty="0">
                <a:solidFill>
                  <a:srgbClr val="4C4D4F"/>
                </a:solidFill>
                <a:latin typeface="DM Sans"/>
                <a:cs typeface="DM Sans"/>
              </a:rPr>
              <a:t>(</a:t>
            </a:r>
            <a:r>
              <a:rPr lang="en-US" sz="500" spc="-5" dirty="0">
                <a:solidFill>
                  <a:srgbClr val="4C4D4F"/>
                </a:solidFill>
                <a:latin typeface="DM Sans"/>
                <a:cs typeface="DM Sans"/>
              </a:rPr>
              <a:t>9</a:t>
            </a:r>
            <a:r>
              <a:rPr sz="500" spc="-5" dirty="0">
                <a:solidFill>
                  <a:srgbClr val="4C4D4F"/>
                </a:solidFill>
                <a:latin typeface="DM Sans"/>
                <a:cs typeface="DM Sans"/>
              </a:rPr>
              <a:t>/2</a:t>
            </a:r>
            <a:r>
              <a:rPr lang="en-US" sz="500" spc="-5" dirty="0">
                <a:solidFill>
                  <a:srgbClr val="4C4D4F"/>
                </a:solidFill>
                <a:latin typeface="DM Sans"/>
                <a:cs typeface="DM Sans"/>
              </a:rPr>
              <a:t>3</a:t>
            </a:r>
            <a:r>
              <a:rPr sz="500" spc="-5" dirty="0">
                <a:solidFill>
                  <a:srgbClr val="4C4D4F"/>
                </a:solidFill>
                <a:latin typeface="DM Sans"/>
                <a:cs typeface="DM Sans"/>
              </a:rPr>
              <a:t>)</a:t>
            </a:r>
            <a:endParaRPr sz="500" dirty="0">
              <a:latin typeface="DM Sans"/>
              <a:cs typeface="DM Sans"/>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C4D4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164</TotalTime>
  <Words>484</Words>
  <Application>Microsoft Macintosh PowerPoint</Application>
  <PresentationFormat>Custom</PresentationFormat>
  <Paragraphs>26</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Bebas Neue</vt:lpstr>
      <vt:lpstr>Calibri</vt:lpstr>
      <vt:lpstr>CrimsonPro-ExtraLight</vt:lpstr>
      <vt:lpstr>DM Sans</vt:lpstr>
      <vt:lpstr>DM Sans Medium</vt:lpstr>
      <vt:lpstr>DMSans-Medium</vt:lpstr>
      <vt:lpstr>Times New Roman</vt:lpstr>
      <vt:lpstr>Office Theme</vt:lpstr>
      <vt:lpstr>Walk Your Way  to Rewards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 Your Way  to Rewards</dc:title>
  <cp:lastModifiedBy>Martinez, Katie</cp:lastModifiedBy>
  <cp:revision>24</cp:revision>
  <dcterms:created xsi:type="dcterms:W3CDTF">2020-11-30T10:24:32Z</dcterms:created>
  <dcterms:modified xsi:type="dcterms:W3CDTF">2023-09-11T20:54:20Z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2020-11-24T00:00:00Z</vt:filetime>
  </property>
  <property fmtid="{D5CDD505-2E9C-101B-9397-08002B2CF9AE}" pid="3" name="Creator">
    <vt:lpwstr>Adobe InDesign 15.0 (Macintosh)</vt:lpwstr>
  </property>
  <property fmtid="{D5CDD505-2E9C-101B-9397-08002B2CF9AE}" pid="4" name="LastSaved">
    <vt:filetime>2020-11-30T00:00:00Z</vt:filetime>
  </property>
</Properties>
</file>